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 id="2147483840" r:id="rId2"/>
  </p:sldMasterIdLst>
  <p:notesMasterIdLst>
    <p:notesMasterId r:id="rId55"/>
  </p:notesMasterIdLst>
  <p:handoutMasterIdLst>
    <p:handoutMasterId r:id="rId56"/>
  </p:handoutMasterIdLst>
  <p:sldIdLst>
    <p:sldId id="688" r:id="rId3"/>
    <p:sldId id="892" r:id="rId4"/>
    <p:sldId id="891" r:id="rId5"/>
    <p:sldId id="849" r:id="rId6"/>
    <p:sldId id="881" r:id="rId7"/>
    <p:sldId id="882" r:id="rId8"/>
    <p:sldId id="893" r:id="rId9"/>
    <p:sldId id="894" r:id="rId10"/>
    <p:sldId id="898" r:id="rId11"/>
    <p:sldId id="777" r:id="rId12"/>
    <p:sldId id="770" r:id="rId13"/>
    <p:sldId id="772" r:id="rId14"/>
    <p:sldId id="773" r:id="rId15"/>
    <p:sldId id="774" r:id="rId16"/>
    <p:sldId id="775" r:id="rId17"/>
    <p:sldId id="834" r:id="rId18"/>
    <p:sldId id="842" r:id="rId19"/>
    <p:sldId id="843" r:id="rId20"/>
    <p:sldId id="844" r:id="rId21"/>
    <p:sldId id="845" r:id="rId22"/>
    <p:sldId id="846" r:id="rId23"/>
    <p:sldId id="847" r:id="rId24"/>
    <p:sldId id="848" r:id="rId25"/>
    <p:sldId id="778" r:id="rId26"/>
    <p:sldId id="779" r:id="rId27"/>
    <p:sldId id="780" r:id="rId28"/>
    <p:sldId id="781" r:id="rId29"/>
    <p:sldId id="782" r:id="rId30"/>
    <p:sldId id="790" r:id="rId31"/>
    <p:sldId id="791" r:id="rId32"/>
    <p:sldId id="789" r:id="rId33"/>
    <p:sldId id="792" r:id="rId34"/>
    <p:sldId id="793" r:id="rId35"/>
    <p:sldId id="794" r:id="rId36"/>
    <p:sldId id="876" r:id="rId37"/>
    <p:sldId id="851" r:id="rId38"/>
    <p:sldId id="852" r:id="rId39"/>
    <p:sldId id="853" r:id="rId40"/>
    <p:sldId id="854" r:id="rId41"/>
    <p:sldId id="855" r:id="rId42"/>
    <p:sldId id="856" r:id="rId43"/>
    <p:sldId id="857" r:id="rId44"/>
    <p:sldId id="858" r:id="rId45"/>
    <p:sldId id="859" r:id="rId46"/>
    <p:sldId id="860" r:id="rId47"/>
    <p:sldId id="861" r:id="rId48"/>
    <p:sldId id="862" r:id="rId49"/>
    <p:sldId id="863" r:id="rId50"/>
    <p:sldId id="864" r:id="rId51"/>
    <p:sldId id="865" r:id="rId52"/>
    <p:sldId id="866" r:id="rId53"/>
    <p:sldId id="823" r:id="rId54"/>
  </p:sldIdLst>
  <p:sldSz cx="9144000" cy="5143500" type="screen16x9"/>
  <p:notesSz cx="6797675" cy="992822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3083">
          <p15:clr>
            <a:srgbClr val="A4A3A4"/>
          </p15:clr>
        </p15:guide>
        <p15:guide id="2" orient="horz" pos="743">
          <p15:clr>
            <a:srgbClr val="A4A3A4"/>
          </p15:clr>
        </p15:guide>
        <p15:guide id="3" orient="horz" pos="893">
          <p15:clr>
            <a:srgbClr val="A4A3A4"/>
          </p15:clr>
        </p15:guide>
        <p15:guide id="4" orient="horz" pos="463" userDrawn="1">
          <p15:clr>
            <a:srgbClr val="A4A3A4"/>
          </p15:clr>
        </p15:guide>
        <p15:guide id="5" orient="horz" pos="1671">
          <p15:clr>
            <a:srgbClr val="A4A3A4"/>
          </p15:clr>
        </p15:guide>
        <p15:guide id="6" orient="horz" pos="2236">
          <p15:clr>
            <a:srgbClr val="A4A3A4"/>
          </p15:clr>
        </p15:guide>
        <p15:guide id="7" orient="horz" pos="146">
          <p15:clr>
            <a:srgbClr val="A4A3A4"/>
          </p15:clr>
        </p15:guide>
        <p15:guide id="8" orient="horz" pos="2443">
          <p15:clr>
            <a:srgbClr val="A4A3A4"/>
          </p15:clr>
        </p15:guide>
        <p15:guide id="9" pos="1794">
          <p15:clr>
            <a:srgbClr val="A4A3A4"/>
          </p15:clr>
        </p15:guide>
        <p15:guide id="10" pos="2736">
          <p15:clr>
            <a:srgbClr val="A4A3A4"/>
          </p15:clr>
        </p15:guide>
        <p15:guide id="11" pos="202">
          <p15:clr>
            <a:srgbClr val="A4A3A4"/>
          </p15:clr>
        </p15:guide>
        <p15:guide id="12" pos="5322">
          <p15:clr>
            <a:srgbClr val="A4A3A4"/>
          </p15:clr>
        </p15:guide>
        <p15:guide id="13" pos="5625">
          <p15:clr>
            <a:srgbClr val="A4A3A4"/>
          </p15:clr>
        </p15:guide>
        <p15:guide id="14" pos="2878">
          <p15:clr>
            <a:srgbClr val="A4A3A4"/>
          </p15:clr>
        </p15:guide>
        <p15:guide id="15" pos="3555">
          <p15:clr>
            <a:srgbClr val="A4A3A4"/>
          </p15:clr>
        </p15:guide>
        <p15:guide id="16" pos="1965">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te Erasmo" initials="FE" lastIdx="0" clrIdx="0"/>
  <p:cmAuthor id="1" name="Picano, Giovanni" initials="PG"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A5599"/>
    <a:srgbClr val="0A7736"/>
    <a:srgbClr val="CBDACD"/>
    <a:srgbClr val="E7EEE8"/>
    <a:srgbClr val="3399FF"/>
    <a:srgbClr val="B9CDD1"/>
    <a:srgbClr val="DDDDDD"/>
    <a:srgbClr val="0099D6"/>
    <a:srgbClr val="00CCFF"/>
    <a:srgbClr val="FE8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0" autoAdjust="0"/>
    <p:restoredTop sz="87637" autoAdjust="0"/>
  </p:normalViewPr>
  <p:slideViewPr>
    <p:cSldViewPr snapToGrid="0">
      <p:cViewPr>
        <p:scale>
          <a:sx n="100" d="100"/>
          <a:sy n="100" d="100"/>
        </p:scale>
        <p:origin x="-984" y="-204"/>
      </p:cViewPr>
      <p:guideLst>
        <p:guide orient="horz" pos="3083"/>
        <p:guide orient="horz" pos="743"/>
        <p:guide orient="horz" pos="893"/>
        <p:guide orient="horz" pos="463"/>
        <p:guide orient="horz" pos="1671"/>
        <p:guide orient="horz" pos="2236"/>
        <p:guide orient="horz" pos="146"/>
        <p:guide orient="horz" pos="2443"/>
        <p:guide pos="1794"/>
        <p:guide pos="2736"/>
        <p:guide pos="202"/>
        <p:guide pos="5322"/>
        <p:guide pos="5625"/>
        <p:guide pos="2878"/>
        <p:guide pos="3555"/>
        <p:guide pos="1965"/>
      </p:guideLst>
    </p:cSldViewPr>
  </p:slideViewPr>
  <p:outlineViewPr>
    <p:cViewPr>
      <p:scale>
        <a:sx n="33" d="100"/>
        <a:sy n="33" d="100"/>
      </p:scale>
      <p:origin x="30" y="2718"/>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56" d="100"/>
          <a:sy n="56" d="100"/>
        </p:scale>
        <p:origin x="-194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HP Simplified"/>
                <a:cs typeface="HP Simplified"/>
              </a:defRPr>
            </a:lvl1pPr>
          </a:lstStyle>
          <a:p>
            <a:pPr>
              <a:defRPr/>
            </a:pP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HP Simplified"/>
                <a:cs typeface="HP Simplified"/>
              </a:defRPr>
            </a:lvl1pPr>
          </a:lstStyle>
          <a:p>
            <a:pPr>
              <a:defRPr/>
            </a:pPr>
            <a:fld id="{EF30182B-DA91-40D5-B657-B91298EE2776}" type="datetimeFigureOut">
              <a:rPr lang="en-US"/>
              <a:pPr>
                <a:defRPr/>
              </a:pPr>
              <a:t>5/19/2017</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HP Simplified"/>
                <a:cs typeface="HP Simplified"/>
              </a:defRPr>
            </a:lvl1pPr>
          </a:lstStyle>
          <a:p>
            <a:pPr>
              <a:defRPr/>
            </a:pP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HP Simplified"/>
                <a:cs typeface="HP Simplified"/>
              </a:defRPr>
            </a:lvl1pPr>
          </a:lstStyle>
          <a:p>
            <a:pPr>
              <a:defRPr/>
            </a:pPr>
            <a:fld id="{0C113950-661D-43D7-AFD5-DE7FA189CDAE}" type="slidenum">
              <a:rPr lang="en-GB"/>
              <a:pPr>
                <a:defRPr/>
              </a:pPr>
              <a:t>‹N›</a:t>
            </a:fld>
            <a:endParaRPr lang="en-GB" dirty="0"/>
          </a:p>
        </p:txBody>
      </p:sp>
    </p:spTree>
    <p:extLst>
      <p:ext uri="{BB962C8B-B14F-4D97-AF65-F5344CB8AC3E}">
        <p14:creationId xmlns:p14="http://schemas.microsoft.com/office/powerpoint/2010/main" val="629472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HP Simplified"/>
                <a:cs typeface="HP Simplified"/>
              </a:defRPr>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HP Simplified"/>
                <a:cs typeface="HP Simplified"/>
              </a:defRPr>
            </a:lvl1pPr>
          </a:lstStyle>
          <a:p>
            <a:pPr>
              <a:defRPr/>
            </a:pPr>
            <a:fld id="{B2F0063B-CCC2-4BF5-BB84-8AAD1396B28E}" type="datetimeFigureOut">
              <a:rPr lang="en-US"/>
              <a:pPr>
                <a:defRPr/>
              </a:pPr>
              <a:t>5/19/2017</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HP Simplified"/>
                <a:cs typeface="HP Simplified"/>
              </a:defRPr>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HP Simplified"/>
                <a:cs typeface="HP Simplified"/>
              </a:defRPr>
            </a:lvl1pPr>
          </a:lstStyle>
          <a:p>
            <a:pPr>
              <a:defRPr/>
            </a:pPr>
            <a:fld id="{0392459D-376B-4583-83DA-20C043AC605F}" type="slidenum">
              <a:rPr lang="en-GB"/>
              <a:pPr>
                <a:defRPr/>
              </a:pPr>
              <a:t>‹N›</a:t>
            </a:fld>
            <a:endParaRPr lang="en-GB" dirty="0"/>
          </a:p>
        </p:txBody>
      </p:sp>
    </p:spTree>
    <p:extLst>
      <p:ext uri="{BB962C8B-B14F-4D97-AF65-F5344CB8AC3E}">
        <p14:creationId xmlns:p14="http://schemas.microsoft.com/office/powerpoint/2010/main" val="24281997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1pPr>
    <a:lvl2pPr marL="457200"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2pPr>
    <a:lvl3pPr marL="914400"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3pPr>
    <a:lvl4pPr marL="1371600"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4pPr>
    <a:lvl5pPr marL="1828800"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a:t>
            </a:fld>
            <a:endParaRPr lang="en-GB" dirty="0"/>
          </a:p>
        </p:txBody>
      </p:sp>
    </p:spTree>
    <p:extLst>
      <p:ext uri="{BB962C8B-B14F-4D97-AF65-F5344CB8AC3E}">
        <p14:creationId xmlns:p14="http://schemas.microsoft.com/office/powerpoint/2010/main" val="9356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31</a:t>
            </a:fld>
            <a:endParaRPr lang="en-GB" dirty="0"/>
          </a:p>
        </p:txBody>
      </p:sp>
    </p:spTree>
    <p:extLst>
      <p:ext uri="{BB962C8B-B14F-4D97-AF65-F5344CB8AC3E}">
        <p14:creationId xmlns:p14="http://schemas.microsoft.com/office/powerpoint/2010/main" val="57197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32</a:t>
            </a:fld>
            <a:endParaRPr lang="en-GB" dirty="0"/>
          </a:p>
        </p:txBody>
      </p:sp>
    </p:spTree>
    <p:extLst>
      <p:ext uri="{BB962C8B-B14F-4D97-AF65-F5344CB8AC3E}">
        <p14:creationId xmlns:p14="http://schemas.microsoft.com/office/powerpoint/2010/main" val="313461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33</a:t>
            </a:fld>
            <a:endParaRPr lang="en-GB" dirty="0"/>
          </a:p>
        </p:txBody>
      </p:sp>
    </p:spTree>
    <p:extLst>
      <p:ext uri="{BB962C8B-B14F-4D97-AF65-F5344CB8AC3E}">
        <p14:creationId xmlns:p14="http://schemas.microsoft.com/office/powerpoint/2010/main" val="176166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34</a:t>
            </a:fld>
            <a:endParaRPr lang="en-GB" dirty="0"/>
          </a:p>
        </p:txBody>
      </p:sp>
    </p:spTree>
    <p:extLst>
      <p:ext uri="{BB962C8B-B14F-4D97-AF65-F5344CB8AC3E}">
        <p14:creationId xmlns:p14="http://schemas.microsoft.com/office/powerpoint/2010/main" val="373123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35</a:t>
            </a:fld>
            <a:endParaRPr lang="en-GB" dirty="0"/>
          </a:p>
        </p:txBody>
      </p:sp>
    </p:spTree>
    <p:extLst>
      <p:ext uri="{BB962C8B-B14F-4D97-AF65-F5344CB8AC3E}">
        <p14:creationId xmlns:p14="http://schemas.microsoft.com/office/powerpoint/2010/main" val="3688356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36</a:t>
            </a:fld>
            <a:endParaRPr lang="en-GB" dirty="0"/>
          </a:p>
        </p:txBody>
      </p:sp>
    </p:spTree>
    <p:extLst>
      <p:ext uri="{BB962C8B-B14F-4D97-AF65-F5344CB8AC3E}">
        <p14:creationId xmlns:p14="http://schemas.microsoft.com/office/powerpoint/2010/main" val="1981274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37</a:t>
            </a:fld>
            <a:endParaRPr lang="en-GB" dirty="0"/>
          </a:p>
        </p:txBody>
      </p:sp>
    </p:spTree>
    <p:extLst>
      <p:ext uri="{BB962C8B-B14F-4D97-AF65-F5344CB8AC3E}">
        <p14:creationId xmlns:p14="http://schemas.microsoft.com/office/powerpoint/2010/main" val="198127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38</a:t>
            </a:fld>
            <a:endParaRPr lang="en-GB" dirty="0"/>
          </a:p>
        </p:txBody>
      </p:sp>
    </p:spTree>
    <p:extLst>
      <p:ext uri="{BB962C8B-B14F-4D97-AF65-F5344CB8AC3E}">
        <p14:creationId xmlns:p14="http://schemas.microsoft.com/office/powerpoint/2010/main" val="100343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39</a:t>
            </a:fld>
            <a:endParaRPr lang="en-GB" dirty="0"/>
          </a:p>
        </p:txBody>
      </p:sp>
    </p:spTree>
    <p:extLst>
      <p:ext uri="{BB962C8B-B14F-4D97-AF65-F5344CB8AC3E}">
        <p14:creationId xmlns:p14="http://schemas.microsoft.com/office/powerpoint/2010/main" val="1981274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40</a:t>
            </a:fld>
            <a:endParaRPr lang="en-GB" dirty="0"/>
          </a:p>
        </p:txBody>
      </p:sp>
    </p:spTree>
    <p:extLst>
      <p:ext uri="{BB962C8B-B14F-4D97-AF65-F5344CB8AC3E}">
        <p14:creationId xmlns:p14="http://schemas.microsoft.com/office/powerpoint/2010/main" val="374302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a:t>
            </a:fld>
            <a:endParaRPr lang="en-GB" dirty="0"/>
          </a:p>
        </p:txBody>
      </p:sp>
    </p:spTree>
    <p:extLst>
      <p:ext uri="{BB962C8B-B14F-4D97-AF65-F5344CB8AC3E}">
        <p14:creationId xmlns:p14="http://schemas.microsoft.com/office/powerpoint/2010/main" val="46549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41</a:t>
            </a:fld>
            <a:endParaRPr lang="en-GB" dirty="0"/>
          </a:p>
        </p:txBody>
      </p:sp>
    </p:spTree>
    <p:extLst>
      <p:ext uri="{BB962C8B-B14F-4D97-AF65-F5344CB8AC3E}">
        <p14:creationId xmlns:p14="http://schemas.microsoft.com/office/powerpoint/2010/main" val="374302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42</a:t>
            </a:fld>
            <a:endParaRPr lang="en-GB" dirty="0"/>
          </a:p>
        </p:txBody>
      </p:sp>
    </p:spTree>
    <p:extLst>
      <p:ext uri="{BB962C8B-B14F-4D97-AF65-F5344CB8AC3E}">
        <p14:creationId xmlns:p14="http://schemas.microsoft.com/office/powerpoint/2010/main" val="154394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43</a:t>
            </a:fld>
            <a:endParaRPr lang="en-GB" dirty="0"/>
          </a:p>
        </p:txBody>
      </p:sp>
    </p:spTree>
    <p:extLst>
      <p:ext uri="{BB962C8B-B14F-4D97-AF65-F5344CB8AC3E}">
        <p14:creationId xmlns:p14="http://schemas.microsoft.com/office/powerpoint/2010/main" val="154394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44</a:t>
            </a:fld>
            <a:endParaRPr lang="en-GB" dirty="0"/>
          </a:p>
        </p:txBody>
      </p:sp>
    </p:spTree>
    <p:extLst>
      <p:ext uri="{BB962C8B-B14F-4D97-AF65-F5344CB8AC3E}">
        <p14:creationId xmlns:p14="http://schemas.microsoft.com/office/powerpoint/2010/main" val="1981274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45</a:t>
            </a:fld>
            <a:endParaRPr lang="en-GB" dirty="0"/>
          </a:p>
        </p:txBody>
      </p:sp>
    </p:spTree>
    <p:extLst>
      <p:ext uri="{BB962C8B-B14F-4D97-AF65-F5344CB8AC3E}">
        <p14:creationId xmlns:p14="http://schemas.microsoft.com/office/powerpoint/2010/main" val="260879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46</a:t>
            </a:fld>
            <a:endParaRPr lang="en-GB" dirty="0"/>
          </a:p>
        </p:txBody>
      </p:sp>
    </p:spTree>
    <p:extLst>
      <p:ext uri="{BB962C8B-B14F-4D97-AF65-F5344CB8AC3E}">
        <p14:creationId xmlns:p14="http://schemas.microsoft.com/office/powerpoint/2010/main" val="3562813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47</a:t>
            </a:fld>
            <a:endParaRPr lang="en-GB" dirty="0"/>
          </a:p>
        </p:txBody>
      </p:sp>
    </p:spTree>
    <p:extLst>
      <p:ext uri="{BB962C8B-B14F-4D97-AF65-F5344CB8AC3E}">
        <p14:creationId xmlns:p14="http://schemas.microsoft.com/office/powerpoint/2010/main" val="1213762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48</a:t>
            </a:fld>
            <a:endParaRPr lang="en-GB" dirty="0"/>
          </a:p>
        </p:txBody>
      </p:sp>
    </p:spTree>
    <p:extLst>
      <p:ext uri="{BB962C8B-B14F-4D97-AF65-F5344CB8AC3E}">
        <p14:creationId xmlns:p14="http://schemas.microsoft.com/office/powerpoint/2010/main" val="1981274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49</a:t>
            </a:fld>
            <a:endParaRPr lang="en-GB" dirty="0"/>
          </a:p>
        </p:txBody>
      </p:sp>
    </p:spTree>
    <p:extLst>
      <p:ext uri="{BB962C8B-B14F-4D97-AF65-F5344CB8AC3E}">
        <p14:creationId xmlns:p14="http://schemas.microsoft.com/office/powerpoint/2010/main" val="1402601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50</a:t>
            </a:fld>
            <a:endParaRPr lang="en-GB" dirty="0"/>
          </a:p>
        </p:txBody>
      </p:sp>
    </p:spTree>
    <p:extLst>
      <p:ext uri="{BB962C8B-B14F-4D97-AF65-F5344CB8AC3E}">
        <p14:creationId xmlns:p14="http://schemas.microsoft.com/office/powerpoint/2010/main" val="24807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7</a:t>
            </a:fld>
            <a:endParaRPr lang="en-GB" dirty="0"/>
          </a:p>
        </p:txBody>
      </p:sp>
    </p:spTree>
    <p:extLst>
      <p:ext uri="{BB962C8B-B14F-4D97-AF65-F5344CB8AC3E}">
        <p14:creationId xmlns:p14="http://schemas.microsoft.com/office/powerpoint/2010/main" val="4654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51</a:t>
            </a:fld>
            <a:endParaRPr lang="en-GB" dirty="0"/>
          </a:p>
        </p:txBody>
      </p:sp>
    </p:spTree>
    <p:extLst>
      <p:ext uri="{BB962C8B-B14F-4D97-AF65-F5344CB8AC3E}">
        <p14:creationId xmlns:p14="http://schemas.microsoft.com/office/powerpoint/2010/main" val="248073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52</a:t>
            </a:fld>
            <a:endParaRPr lang="en-GB" dirty="0"/>
          </a:p>
        </p:txBody>
      </p:sp>
    </p:spTree>
    <p:extLst>
      <p:ext uri="{BB962C8B-B14F-4D97-AF65-F5344CB8AC3E}">
        <p14:creationId xmlns:p14="http://schemas.microsoft.com/office/powerpoint/2010/main" val="176119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10</a:t>
            </a:fld>
            <a:endParaRPr lang="en-GB" dirty="0"/>
          </a:p>
        </p:txBody>
      </p:sp>
    </p:spTree>
    <p:extLst>
      <p:ext uri="{BB962C8B-B14F-4D97-AF65-F5344CB8AC3E}">
        <p14:creationId xmlns:p14="http://schemas.microsoft.com/office/powerpoint/2010/main" val="4654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24</a:t>
            </a:fld>
            <a:endParaRPr lang="en-GB" dirty="0"/>
          </a:p>
        </p:txBody>
      </p:sp>
    </p:spTree>
    <p:extLst>
      <p:ext uri="{BB962C8B-B14F-4D97-AF65-F5344CB8AC3E}">
        <p14:creationId xmlns:p14="http://schemas.microsoft.com/office/powerpoint/2010/main" val="3688356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26</a:t>
            </a:fld>
            <a:endParaRPr lang="en-GB" dirty="0"/>
          </a:p>
        </p:txBody>
      </p:sp>
    </p:spTree>
    <p:extLst>
      <p:ext uri="{BB962C8B-B14F-4D97-AF65-F5344CB8AC3E}">
        <p14:creationId xmlns:p14="http://schemas.microsoft.com/office/powerpoint/2010/main" val="97103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28</a:t>
            </a:fld>
            <a:endParaRPr lang="en-GB" dirty="0"/>
          </a:p>
        </p:txBody>
      </p:sp>
    </p:spTree>
    <p:extLst>
      <p:ext uri="{BB962C8B-B14F-4D97-AF65-F5344CB8AC3E}">
        <p14:creationId xmlns:p14="http://schemas.microsoft.com/office/powerpoint/2010/main" val="271511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29</a:t>
            </a:fld>
            <a:endParaRPr lang="en-GB" dirty="0"/>
          </a:p>
        </p:txBody>
      </p:sp>
    </p:spTree>
    <p:extLst>
      <p:ext uri="{BB962C8B-B14F-4D97-AF65-F5344CB8AC3E}">
        <p14:creationId xmlns:p14="http://schemas.microsoft.com/office/powerpoint/2010/main" val="50637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30</a:t>
            </a:fld>
            <a:endParaRPr lang="en-GB" dirty="0"/>
          </a:p>
        </p:txBody>
      </p:sp>
    </p:spTree>
    <p:extLst>
      <p:ext uri="{BB962C8B-B14F-4D97-AF65-F5344CB8AC3E}">
        <p14:creationId xmlns:p14="http://schemas.microsoft.com/office/powerpoint/2010/main" val="86728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bwMode="black">
          <a:xfrm>
            <a:off x="329184" y="2036820"/>
            <a:ext cx="6858000" cy="1206484"/>
          </a:xfrm>
          <a:prstGeom prst="rect">
            <a:avLst/>
          </a:prstGeom>
        </p:spPr>
        <p:txBody>
          <a:bodyPr anchor="b"/>
          <a:lstStyle>
            <a:lvl1pPr>
              <a:lnSpc>
                <a:spcPct val="90000"/>
              </a:lnSpc>
              <a:defRPr sz="4600" spc="-100">
                <a:solidFill>
                  <a:schemeClr val="bg1"/>
                </a:solidFill>
              </a:defRPr>
            </a:lvl1pPr>
          </a:lstStyle>
          <a:p>
            <a:r>
              <a:rPr lang="it-IT" smtClean="0"/>
              <a:t>Fare clic per modificare lo stile del titolo</a:t>
            </a:r>
            <a:endParaRPr lang="en-US" dirty="0"/>
          </a:p>
        </p:txBody>
      </p:sp>
      <p:sp>
        <p:nvSpPr>
          <p:cNvPr id="11" name="Subtitle 2"/>
          <p:cNvSpPr>
            <a:spLocks noGrp="1"/>
          </p:cNvSpPr>
          <p:nvPr>
            <p:ph type="subTitle" idx="1"/>
          </p:nvPr>
        </p:nvSpPr>
        <p:spPr bwMode="black">
          <a:xfrm>
            <a:off x="329184" y="3316628"/>
            <a:ext cx="6858000" cy="914400"/>
          </a:xfrm>
          <a:prstGeom prst="rect">
            <a:avLst/>
          </a:prstGeo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extLst>
      <p:ext uri="{BB962C8B-B14F-4D97-AF65-F5344CB8AC3E}">
        <p14:creationId xmlns:p14="http://schemas.microsoft.com/office/powerpoint/2010/main" val="42936413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age, sub title with imag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000"/>
            <a:ext cx="3878263" cy="3222441"/>
          </a:xfrm>
          <a:prstGeom prst="rect">
            <a:avLst/>
          </a:prstGeom>
        </p:spPr>
        <p:txBody>
          <a:bodyPr rtlCol="0" anchor="ctr">
            <a:noAutofit/>
          </a:bodyPr>
          <a:lstStyle>
            <a:lvl1pPr algn="ctr">
              <a:defRPr b="0">
                <a:solidFill>
                  <a:schemeClr val="tx1"/>
                </a:solidFill>
              </a:defRPr>
            </a:lvl1pPr>
          </a:lstStyle>
          <a:p>
            <a:pPr lvl="0"/>
            <a:r>
              <a:rPr lang="en-US" noProof="0" smtClean="0"/>
              <a:t>Click icon to add picture</a:t>
            </a:r>
            <a:endParaRPr lang="en-US" noProof="0" dirty="0"/>
          </a:p>
        </p:txBody>
      </p:sp>
      <p:sp>
        <p:nvSpPr>
          <p:cNvPr id="7" name="Title 6"/>
          <p:cNvSpPr>
            <a:spLocks noGrp="1"/>
          </p:cNvSpPr>
          <p:nvPr>
            <p:ph type="title"/>
          </p:nvPr>
        </p:nvSpPr>
        <p:spPr bwMode="black">
          <a:xfrm>
            <a:off x="329184" y="235063"/>
            <a:ext cx="8458200" cy="429768"/>
          </a:xfrm>
          <a:prstGeom prst="rect">
            <a:avLst/>
          </a:prstGeom>
        </p:spPr>
        <p:txBody>
          <a:bodyPr/>
          <a:lstStyle>
            <a:lvl1pPr>
              <a:defRPr b="1" i="0">
                <a:solidFill>
                  <a:srgbClr val="000000"/>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
        <p:nvSpPr>
          <p:cNvPr id="6" name="Content Placeholder 5"/>
          <p:cNvSpPr>
            <a:spLocks noGrp="1"/>
          </p:cNvSpPr>
          <p:nvPr>
            <p:ph sz="quarter" idx="10"/>
          </p:nvPr>
        </p:nvSpPr>
        <p:spPr>
          <a:xfrm>
            <a:off x="329184" y="1188720"/>
            <a:ext cx="4011612" cy="3219768"/>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p:nvPr>
        </p:nvSpPr>
        <p:spPr bwMode="black">
          <a:xfrm>
            <a:off x="329184" y="751390"/>
            <a:ext cx="8460105"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Tree>
    <p:extLst>
      <p:ext uri="{BB962C8B-B14F-4D97-AF65-F5344CB8AC3E}">
        <p14:creationId xmlns:p14="http://schemas.microsoft.com/office/powerpoint/2010/main" val="107903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0325" y="295275"/>
            <a:ext cx="10429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9750" y="398463"/>
            <a:ext cx="6937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black">
          <a:xfrm>
            <a:off x="329184" y="235063"/>
            <a:ext cx="8460105" cy="429768"/>
          </a:xfrm>
          <a:prstGeom prst="rect">
            <a:avLst/>
          </a:prstGeom>
        </p:spPr>
        <p:txBody>
          <a:bodyPr/>
          <a:lstStyle>
            <a:lvl1pPr>
              <a:defRPr>
                <a:solidFill>
                  <a:srgbClr val="000000"/>
                </a:solidFill>
              </a:defRPr>
            </a:lvl1pPr>
          </a:lstStyle>
          <a:p>
            <a:r>
              <a:rPr lang="it-IT" noProof="0" smtClean="0"/>
              <a:t>Fare clic per modificare lo stile del titolo</a:t>
            </a:r>
            <a:endParaRPr lang="en-US" noProof="0" dirty="0"/>
          </a:p>
        </p:txBody>
      </p:sp>
      <p:sp>
        <p:nvSpPr>
          <p:cNvPr id="9" name="Content Placeholder 8"/>
          <p:cNvSpPr>
            <a:spLocks noGrp="1"/>
          </p:cNvSpPr>
          <p:nvPr>
            <p:ph sz="quarter" idx="16"/>
          </p:nvPr>
        </p:nvSpPr>
        <p:spPr>
          <a:xfrm>
            <a:off x="329184" y="1188720"/>
            <a:ext cx="2523744" cy="3222624"/>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8720"/>
            <a:ext cx="2523744" cy="3222625"/>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8720"/>
            <a:ext cx="2527300" cy="3222624"/>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p:nvPr>
        </p:nvSpPr>
        <p:spPr bwMode="black">
          <a:xfrm>
            <a:off x="329184" y="751390"/>
            <a:ext cx="8460105"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Tree>
    <p:extLst>
      <p:ext uri="{BB962C8B-B14F-4D97-AF65-F5344CB8AC3E}">
        <p14:creationId xmlns:p14="http://schemas.microsoft.com/office/powerpoint/2010/main" val="333712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3795" b="89584"/>
          <a:stretch/>
        </p:blipFill>
        <p:spPr>
          <a:xfrm>
            <a:off x="7560000" y="0"/>
            <a:ext cx="1584000" cy="465926"/>
          </a:xfrm>
          <a:prstGeom prst="rect">
            <a:avLst/>
          </a:prstGeom>
        </p:spPr>
      </p:pic>
    </p:spTree>
    <p:extLst>
      <p:ext uri="{BB962C8B-B14F-4D97-AF65-F5344CB8AC3E}">
        <p14:creationId xmlns:p14="http://schemas.microsoft.com/office/powerpoint/2010/main" val="9166209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ina con Titol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4855369"/>
            <a:ext cx="2133600" cy="273844"/>
          </a:xfrm>
          <a:prstGeom prst="rect">
            <a:avLst/>
          </a:prstGeom>
        </p:spPr>
        <p:txBody>
          <a:bodyPr/>
          <a:lstStyle/>
          <a:p>
            <a:fld id="{B6F15528-21DE-4FAA-801E-634DDDAF4B2B}" type="slidenum">
              <a:rPr lang="en-US" smtClean="0"/>
              <a:pPr/>
              <a:t>‹N›</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075072"/>
          </a:xfrm>
          <a:prstGeom prst="rect">
            <a:avLst/>
          </a:prstGeom>
        </p:spPr>
      </p:pic>
      <p:sp>
        <p:nvSpPr>
          <p:cNvPr id="8" name="Rectangle 7"/>
          <p:cNvSpPr/>
          <p:nvPr userDrawn="1"/>
        </p:nvSpPr>
        <p:spPr>
          <a:xfrm>
            <a:off x="-152400" y="114300"/>
            <a:ext cx="6629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itle 11"/>
          <p:cNvSpPr>
            <a:spLocks noGrp="1"/>
          </p:cNvSpPr>
          <p:nvPr>
            <p:ph type="title"/>
          </p:nvPr>
        </p:nvSpPr>
        <p:spPr>
          <a:xfrm>
            <a:off x="228600" y="171451"/>
            <a:ext cx="6172200" cy="800100"/>
          </a:xfrm>
          <a:prstGeom prst="rect">
            <a:avLst/>
          </a:prstGeom>
        </p:spPr>
        <p:txBody>
          <a:bodyPr/>
          <a:lstStyle>
            <a:lvl1pPr algn="l">
              <a:defRPr sz="2800" b="0">
                <a:solidFill>
                  <a:srgbClr val="4578AD"/>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it-IT"/>
          </a:p>
        </p:txBody>
      </p:sp>
      <p:sp>
        <p:nvSpPr>
          <p:cNvPr id="13" name="Text Placeholder 3"/>
          <p:cNvSpPr>
            <a:spLocks noGrp="1"/>
          </p:cNvSpPr>
          <p:nvPr>
            <p:ph type="body" sz="half" idx="2"/>
          </p:nvPr>
        </p:nvSpPr>
        <p:spPr>
          <a:xfrm>
            <a:off x="457200" y="1076326"/>
            <a:ext cx="8153400" cy="3518297"/>
          </a:xfrm>
          <a:prstGeom prst="rect">
            <a:avLst/>
          </a:prstGeom>
        </p:spPr>
        <p:txBody>
          <a:bodyPr/>
          <a:lstStyle>
            <a:lvl1pPr marL="0" indent="0">
              <a:buNone/>
              <a:defRPr sz="20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193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CCE833-16F5-407F-8A16-8BF40F991658}"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3E7CE-ABB1-4D15-B98A-5D3EBCBC9A75}" type="slidenum">
              <a:rPr lang="en-US"/>
              <a:pPr>
                <a:defRPr/>
              </a:pPr>
              <a:t>‹N›</a:t>
            </a:fld>
            <a:endParaRPr lang="en-US"/>
          </a:p>
        </p:txBody>
      </p:sp>
    </p:spTree>
    <p:extLst>
      <p:ext uri="{BB962C8B-B14F-4D97-AF65-F5344CB8AC3E}">
        <p14:creationId xmlns:p14="http://schemas.microsoft.com/office/powerpoint/2010/main" val="201735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5F33EF-EEAD-4B25-A95D-2488EFA1ED8E}"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2B8B3-504C-49A5-85C4-C86D612730B7}" type="slidenum">
              <a:rPr lang="en-US"/>
              <a:pPr>
                <a:defRPr/>
              </a:pPr>
              <a:t>‹N›</a:t>
            </a:fld>
            <a:endParaRPr lang="en-US"/>
          </a:p>
        </p:txBody>
      </p:sp>
    </p:spTree>
    <p:extLst>
      <p:ext uri="{BB962C8B-B14F-4D97-AF65-F5344CB8AC3E}">
        <p14:creationId xmlns:p14="http://schemas.microsoft.com/office/powerpoint/2010/main" val="274353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A3EFD3-861B-47E4-AE5C-80C633033D64}"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6CECCA-1103-4872-83FC-A938834FB114}" type="slidenum">
              <a:rPr lang="en-US"/>
              <a:pPr>
                <a:defRPr/>
              </a:pPr>
              <a:t>‹N›</a:t>
            </a:fld>
            <a:endParaRPr lang="en-US"/>
          </a:p>
        </p:txBody>
      </p:sp>
    </p:spTree>
    <p:extLst>
      <p:ext uri="{BB962C8B-B14F-4D97-AF65-F5344CB8AC3E}">
        <p14:creationId xmlns:p14="http://schemas.microsoft.com/office/powerpoint/2010/main" val="2638660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C53450-8B5C-4A03-992F-FFDE9AA1FF9D}"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971DE2-50B2-4432-9C94-E0431D8593FA}" type="slidenum">
              <a:rPr lang="en-US"/>
              <a:pPr>
                <a:defRPr/>
              </a:pPr>
              <a:t>‹N›</a:t>
            </a:fld>
            <a:endParaRPr lang="en-US"/>
          </a:p>
        </p:txBody>
      </p:sp>
    </p:spTree>
    <p:extLst>
      <p:ext uri="{BB962C8B-B14F-4D97-AF65-F5344CB8AC3E}">
        <p14:creationId xmlns:p14="http://schemas.microsoft.com/office/powerpoint/2010/main" val="152030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335EE8-ABC5-4974-A8F6-681281570C2E}" type="datetimeFigureOut">
              <a:rPr lang="en-US"/>
              <a:pPr>
                <a:defRPr/>
              </a:pPr>
              <a:t>5/19/2017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8FBA03-66B5-4423-A5D7-EE34D4F152E1}" type="slidenum">
              <a:rPr lang="en-US"/>
              <a:pPr>
                <a:defRPr/>
              </a:pPr>
              <a:t>‹N›</a:t>
            </a:fld>
            <a:endParaRPr lang="en-US"/>
          </a:p>
        </p:txBody>
      </p:sp>
    </p:spTree>
    <p:extLst>
      <p:ext uri="{BB962C8B-B14F-4D97-AF65-F5344CB8AC3E}">
        <p14:creationId xmlns:p14="http://schemas.microsoft.com/office/powerpoint/2010/main" val="2078381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49AA7C-2B1B-4A0B-90F7-E2710466084E}" type="datetimeFigureOut">
              <a:rPr lang="en-US"/>
              <a:pPr>
                <a:defRPr/>
              </a:pPr>
              <a:t>5/19/2017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A48A3A-2F8D-4948-AC47-BD3137911F1B}" type="slidenum">
              <a:rPr lang="en-US"/>
              <a:pPr>
                <a:defRPr/>
              </a:pPr>
              <a:t>‹N›</a:t>
            </a:fld>
            <a:endParaRPr lang="en-US"/>
          </a:p>
        </p:txBody>
      </p:sp>
    </p:spTree>
    <p:extLst>
      <p:ext uri="{BB962C8B-B14F-4D97-AF65-F5344CB8AC3E}">
        <p14:creationId xmlns:p14="http://schemas.microsoft.com/office/powerpoint/2010/main" val="420412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4" name="TextBox 5"/>
          <p:cNvSpPr txBox="1">
            <a:spLocks noChangeArrowheads="1"/>
          </p:cNvSpPr>
          <p:nvPr userDrawn="1"/>
        </p:nvSpPr>
        <p:spPr bwMode="auto">
          <a:xfrm>
            <a:off x="328613" y="4759325"/>
            <a:ext cx="8013700" cy="228600"/>
          </a:xfrm>
          <a:prstGeom prst="rect">
            <a:avLst/>
          </a:prstGeom>
          <a:noFill/>
          <a:ln>
            <a:noFill/>
          </a:ln>
          <a:extLst/>
        </p:spPr>
        <p:txBody>
          <a:bodyPr l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it-IT" sz="700" smtClean="0">
                <a:solidFill>
                  <a:srgbClr val="B9B8BB"/>
                </a:solidFill>
                <a:latin typeface="HP Simplified"/>
                <a:ea typeface="HP Simplified"/>
                <a:cs typeface="HP Simplified"/>
              </a:rPr>
              <a:t>© Copyright 2013 Hewlett-Packard Development Company, L.P.  The information contained herein is subject to change without notice.</a:t>
            </a:r>
          </a:p>
        </p:txBody>
      </p:sp>
      <p:sp>
        <p:nvSpPr>
          <p:cNvPr id="16" name="Title 1"/>
          <p:cNvSpPr>
            <a:spLocks noGrp="1"/>
          </p:cNvSpPr>
          <p:nvPr>
            <p:ph type="ctrTitle"/>
          </p:nvPr>
        </p:nvSpPr>
        <p:spPr bwMode="black">
          <a:xfrm>
            <a:off x="329184" y="237744"/>
            <a:ext cx="7222352" cy="2006703"/>
          </a:xfrm>
          <a:prstGeom prst="rect">
            <a:avLst/>
          </a:prstGeom>
        </p:spPr>
        <p:txBody>
          <a:bodyPr anchor="t">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Tree>
    <p:extLst>
      <p:ext uri="{BB962C8B-B14F-4D97-AF65-F5344CB8AC3E}">
        <p14:creationId xmlns:p14="http://schemas.microsoft.com/office/powerpoint/2010/main" val="22846062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D56B10-34EA-4131-ACEB-8C695994BD70}" type="datetimeFigureOut">
              <a:rPr lang="en-US"/>
              <a:pPr>
                <a:defRPr/>
              </a:pPr>
              <a:t>5/19/2017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51B2C2-0F3E-41D6-8338-667391D75407}" type="slidenum">
              <a:rPr lang="en-US"/>
              <a:pPr>
                <a:defRPr/>
              </a:pPr>
              <a:t>‹N›</a:t>
            </a:fld>
            <a:endParaRPr lang="en-US"/>
          </a:p>
        </p:txBody>
      </p:sp>
    </p:spTree>
    <p:extLst>
      <p:ext uri="{BB962C8B-B14F-4D97-AF65-F5344CB8AC3E}">
        <p14:creationId xmlns:p14="http://schemas.microsoft.com/office/powerpoint/2010/main" val="1548367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936A03-D936-42AF-AE3E-0289EC843448}"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657548-42F7-449D-8DA7-E2D255EA1165}" type="slidenum">
              <a:rPr lang="en-US"/>
              <a:pPr>
                <a:defRPr/>
              </a:pPr>
              <a:t>‹N›</a:t>
            </a:fld>
            <a:endParaRPr lang="en-US"/>
          </a:p>
        </p:txBody>
      </p:sp>
    </p:spTree>
    <p:extLst>
      <p:ext uri="{BB962C8B-B14F-4D97-AF65-F5344CB8AC3E}">
        <p14:creationId xmlns:p14="http://schemas.microsoft.com/office/powerpoint/2010/main" val="2608072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2846DB-0242-4A98-898E-0949A77EF366}"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79D26-8FAC-4721-93D3-8E3CA24B3134}" type="slidenum">
              <a:rPr lang="en-US"/>
              <a:pPr>
                <a:defRPr/>
              </a:pPr>
              <a:t>‹N›</a:t>
            </a:fld>
            <a:endParaRPr lang="en-US"/>
          </a:p>
        </p:txBody>
      </p:sp>
    </p:spTree>
    <p:extLst>
      <p:ext uri="{BB962C8B-B14F-4D97-AF65-F5344CB8AC3E}">
        <p14:creationId xmlns:p14="http://schemas.microsoft.com/office/powerpoint/2010/main" val="155512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A6492C-8369-4D84-8DAF-FEDEBEA73D38}"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9061DA-B1E6-4D32-8DB4-F4351EB69840}" type="slidenum">
              <a:rPr lang="en-US"/>
              <a:pPr>
                <a:defRPr/>
              </a:pPr>
              <a:t>‹N›</a:t>
            </a:fld>
            <a:endParaRPr lang="en-US"/>
          </a:p>
        </p:txBody>
      </p:sp>
    </p:spTree>
    <p:extLst>
      <p:ext uri="{BB962C8B-B14F-4D97-AF65-F5344CB8AC3E}">
        <p14:creationId xmlns:p14="http://schemas.microsoft.com/office/powerpoint/2010/main" val="649943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D255DC-7419-4F40-8424-BB6A06C53881}"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5B3AA-868F-4C54-A773-7FB7E80C8629}" type="slidenum">
              <a:rPr lang="en-US"/>
              <a:pPr>
                <a:defRPr/>
              </a:pPr>
              <a:t>‹N›</a:t>
            </a:fld>
            <a:endParaRPr lang="en-US"/>
          </a:p>
        </p:txBody>
      </p:sp>
    </p:spTree>
    <p:extLst>
      <p:ext uri="{BB962C8B-B14F-4D97-AF65-F5344CB8AC3E}">
        <p14:creationId xmlns:p14="http://schemas.microsoft.com/office/powerpoint/2010/main" val="3322367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E1D70C-6370-4FEC-B439-E9CCECA4FC92}" type="datetimeFigureOut">
              <a:rPr lang="en-US"/>
              <a:pPr>
                <a:defRPr/>
              </a:pPr>
              <a:t>5/19/2017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78D6BC-5D0C-4E0D-8CC5-44FB4EBDAD40}" type="slidenum">
              <a:rPr lang="en-US"/>
              <a:pPr>
                <a:defRPr/>
              </a:pPr>
              <a:t>‹N›</a:t>
            </a:fld>
            <a:endParaRPr lang="en-US"/>
          </a:p>
        </p:txBody>
      </p:sp>
    </p:spTree>
    <p:extLst>
      <p:ext uri="{BB962C8B-B14F-4D97-AF65-F5344CB8AC3E}">
        <p14:creationId xmlns:p14="http://schemas.microsoft.com/office/powerpoint/2010/main" val="23986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tx2"/>
        </a:solidFill>
        <a:effectLst/>
      </p:bgPr>
    </p:bg>
    <p:spTree>
      <p:nvGrpSpPr>
        <p:cNvPr id="1" name=""/>
        <p:cNvGrpSpPr/>
        <p:nvPr/>
      </p:nvGrpSpPr>
      <p:grpSpPr>
        <a:xfrm>
          <a:off x="0" y="0"/>
          <a:ext cx="0" cy="0"/>
          <a:chOff x="0" y="0"/>
          <a:chExt cx="0" cy="0"/>
        </a:xfrm>
      </p:grpSpPr>
      <p:pic>
        <p:nvPicPr>
          <p:cNvPr id="4" name="Picture 6" descr="HP_White_RGB_150_S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5825" y="45354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328613" y="4759325"/>
            <a:ext cx="8013700" cy="228600"/>
          </a:xfrm>
          <a:prstGeom prst="rect">
            <a:avLst/>
          </a:prstGeom>
          <a:noFill/>
          <a:ln>
            <a:noFill/>
          </a:ln>
          <a:extLst/>
        </p:spPr>
        <p:txBody>
          <a:bodyPr l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it-IT" sz="700" smtClean="0">
                <a:solidFill>
                  <a:schemeClr val="bg1"/>
                </a:solidFill>
                <a:latin typeface="HP Simplified"/>
                <a:ea typeface="HP Simplified"/>
                <a:cs typeface="HP Simplified"/>
              </a:rPr>
              <a:t>© Copyright 2013 Hewlett-Packard Development Company, L.P.  The information contained herein is subject to change without notice.</a:t>
            </a:r>
          </a:p>
        </p:txBody>
      </p:sp>
      <p:sp>
        <p:nvSpPr>
          <p:cNvPr id="16" name="Title 1"/>
          <p:cNvSpPr>
            <a:spLocks noGrp="1"/>
          </p:cNvSpPr>
          <p:nvPr>
            <p:ph type="ctrTitle"/>
          </p:nvPr>
        </p:nvSpPr>
        <p:spPr bwMode="black">
          <a:xfrm>
            <a:off x="329184" y="240919"/>
            <a:ext cx="7222352" cy="2006703"/>
          </a:xfrm>
          <a:prstGeom prst="rect">
            <a:avLst/>
          </a:prstGeom>
        </p:spPr>
        <p:txBody>
          <a:bodyPr anchor="t">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it-IT" noProof="0" smtClean="0"/>
              <a:t>Fare clic per modificare lo stile del titolo</a:t>
            </a:r>
            <a:endParaRPr lang="en-US" noProof="0" dirty="0"/>
          </a:p>
        </p:txBody>
      </p:sp>
      <p:sp>
        <p:nvSpPr>
          <p:cNvPr id="5" name="Subtitle 2"/>
          <p:cNvSpPr>
            <a:spLocks noGrp="1"/>
          </p:cNvSpPr>
          <p:nvPr>
            <p:ph type="subTitle" idx="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Tree>
    <p:extLst>
      <p:ext uri="{BB962C8B-B14F-4D97-AF65-F5344CB8AC3E}">
        <p14:creationId xmlns:p14="http://schemas.microsoft.com/office/powerpoint/2010/main" val="709923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b="19965"/>
          <a:stretch>
            <a:fillRect/>
          </a:stretch>
        </p:blipFill>
        <p:spPr bwMode="auto">
          <a:xfrm>
            <a:off x="55563" y="4738688"/>
            <a:ext cx="4894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black">
          <a:xfrm>
            <a:off x="1207826" y="160000"/>
            <a:ext cx="7238563" cy="430887"/>
          </a:xfrm>
          <a:prstGeom prst="rect">
            <a:avLst/>
          </a:prstGeom>
        </p:spPr>
        <p:txBody>
          <a:bodyPr>
            <a:noAutofit/>
          </a:bodyPr>
          <a:lstStyle>
            <a:lvl1pPr>
              <a:defRPr b="1" i="0">
                <a:solidFill>
                  <a:schemeClr val="bg1"/>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Tree>
    <p:extLst>
      <p:ext uri="{BB962C8B-B14F-4D97-AF65-F5344CB8AC3E}">
        <p14:creationId xmlns:p14="http://schemas.microsoft.com/office/powerpoint/2010/main" val="15846236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p:cNvSpPr/>
          <p:nvPr userDrawn="1"/>
        </p:nvSpPr>
        <p:spPr>
          <a:xfrm>
            <a:off x="0" y="577850"/>
            <a:ext cx="9144000" cy="387350"/>
          </a:xfrm>
          <a:prstGeom prst="rect">
            <a:avLst/>
          </a:prstGeom>
          <a:gradFill flip="none" rotWithShape="1">
            <a:gsLst>
              <a:gs pos="0">
                <a:schemeClr val="tx1">
                  <a:lumMod val="50000"/>
                  <a:lumOff val="50000"/>
                </a:schemeClr>
              </a:gs>
              <a:gs pos="100000">
                <a:schemeClr val="bg1">
                  <a:lumMod val="75000"/>
                </a:schemeClr>
              </a:gs>
            </a:gsLst>
            <a:lin ang="5400000" scaled="0"/>
            <a:tileRect/>
          </a:gra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87567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1"/>
          <p:cNvSpPr/>
          <p:nvPr userDrawn="1"/>
        </p:nvSpPr>
        <p:spPr>
          <a:xfrm>
            <a:off x="0" y="0"/>
            <a:ext cx="914400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6"/>
          <p:cNvSpPr>
            <a:spLocks noGrp="1"/>
          </p:cNvSpPr>
          <p:nvPr>
            <p:ph type="title"/>
          </p:nvPr>
        </p:nvSpPr>
        <p:spPr bwMode="black">
          <a:xfrm>
            <a:off x="1207826" y="160000"/>
            <a:ext cx="7238563" cy="430887"/>
          </a:xfrm>
          <a:prstGeom prst="rect">
            <a:avLst/>
          </a:prstGeom>
        </p:spPr>
        <p:txBody>
          <a:bodyPr>
            <a:noAutofit/>
          </a:bodyPr>
          <a:lstStyle>
            <a:lvl1pPr>
              <a:defRPr b="1" i="0">
                <a:solidFill>
                  <a:schemeClr val="bg1"/>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Tree>
    <p:extLst>
      <p:ext uri="{BB962C8B-B14F-4D97-AF65-F5344CB8AC3E}">
        <p14:creationId xmlns:p14="http://schemas.microsoft.com/office/powerpoint/2010/main" val="101345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title with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b="19965"/>
          <a:stretch>
            <a:fillRect/>
          </a:stretch>
        </p:blipFill>
        <p:spPr bwMode="auto">
          <a:xfrm>
            <a:off x="55563" y="4738688"/>
            <a:ext cx="4894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bwMode="black">
          <a:xfrm>
            <a:off x="329184" y="751390"/>
            <a:ext cx="8117206"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
        <p:nvSpPr>
          <p:cNvPr id="7" name="Title 6"/>
          <p:cNvSpPr>
            <a:spLocks noGrp="1"/>
          </p:cNvSpPr>
          <p:nvPr>
            <p:ph type="title"/>
          </p:nvPr>
        </p:nvSpPr>
        <p:spPr bwMode="black">
          <a:xfrm>
            <a:off x="329184" y="235064"/>
            <a:ext cx="8117206" cy="430887"/>
          </a:xfrm>
          <a:prstGeom prst="rect">
            <a:avLst/>
          </a:prstGeom>
        </p:spPr>
        <p:txBody>
          <a:bodyPr>
            <a:noAutofit/>
          </a:bodyPr>
          <a:lstStyle>
            <a:lvl1pPr>
              <a:defRPr b="1" i="0">
                <a:solidFill>
                  <a:srgbClr val="000000"/>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
        <p:nvSpPr>
          <p:cNvPr id="6" name="Content Placeholder 5"/>
          <p:cNvSpPr>
            <a:spLocks noGrp="1"/>
          </p:cNvSpPr>
          <p:nvPr>
            <p:ph sz="quarter" idx="10"/>
          </p:nvPr>
        </p:nvSpPr>
        <p:spPr>
          <a:xfrm>
            <a:off x="329184" y="1188721"/>
            <a:ext cx="8119872" cy="3228975"/>
          </a:xfrm>
          <a:prstGeom prst="rect">
            <a:avLst/>
          </a:prstGeom>
        </p:spPr>
        <p:txBody>
          <a:bodyPr>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42551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title with bullets">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29184" y="751390"/>
            <a:ext cx="8117206"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
        <p:nvSpPr>
          <p:cNvPr id="7" name="Title 6"/>
          <p:cNvSpPr>
            <a:spLocks noGrp="1"/>
          </p:cNvSpPr>
          <p:nvPr>
            <p:ph type="title"/>
          </p:nvPr>
        </p:nvSpPr>
        <p:spPr bwMode="black">
          <a:xfrm>
            <a:off x="329184" y="235064"/>
            <a:ext cx="8117206" cy="430887"/>
          </a:xfrm>
          <a:prstGeom prst="rect">
            <a:avLst/>
          </a:prstGeom>
        </p:spPr>
        <p:txBody>
          <a:bodyPr>
            <a:noAutofit/>
          </a:bodyPr>
          <a:lstStyle>
            <a:lvl1pPr>
              <a:defRPr b="1" i="0">
                <a:solidFill>
                  <a:srgbClr val="000000"/>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
        <p:nvSpPr>
          <p:cNvPr id="6" name="Content Placeholder 5"/>
          <p:cNvSpPr>
            <a:spLocks noGrp="1"/>
          </p:cNvSpPr>
          <p:nvPr>
            <p:ph sz="quarter" idx="10"/>
          </p:nvPr>
        </p:nvSpPr>
        <p:spPr>
          <a:xfrm>
            <a:off x="329184" y="1188721"/>
            <a:ext cx="8119872" cy="3228975"/>
          </a:xfrm>
          <a:prstGeom prst="rect">
            <a:avLst/>
          </a:prstGeom>
        </p:spPr>
        <p:txBody>
          <a:bodyPr>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71231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p:nvPr>
        </p:nvSpPr>
        <p:spPr bwMode="black">
          <a:xfrm>
            <a:off x="329184" y="235063"/>
            <a:ext cx="8460105" cy="430887"/>
          </a:xfrm>
          <a:prstGeom prst="rect">
            <a:avLst/>
          </a:prstGeom>
          <a:ln>
            <a:noFill/>
          </a:ln>
        </p:spPr>
        <p:txBody>
          <a:bodyPr rtlCol="0" anchor="t">
            <a:spAutoFit/>
          </a:bodyPr>
          <a:lstStyle>
            <a:lvl1pPr>
              <a:defRPr>
                <a:solidFill>
                  <a:srgbClr val="000000"/>
                </a:solidFill>
              </a:defRPr>
            </a:lvl1pPr>
          </a:lstStyle>
          <a:p>
            <a:r>
              <a:rPr lang="it-IT" noProof="0" smtClean="0"/>
              <a:t>Fare clic per modificare lo stile del titolo</a:t>
            </a:r>
            <a:endParaRPr lang="en-US" noProof="0" dirty="0"/>
          </a:p>
        </p:txBody>
      </p:sp>
      <p:sp>
        <p:nvSpPr>
          <p:cNvPr id="8" name="Content Placeholder 7"/>
          <p:cNvSpPr>
            <a:spLocks noGrp="1"/>
          </p:cNvSpPr>
          <p:nvPr>
            <p:ph sz="quarter" idx="16"/>
          </p:nvPr>
        </p:nvSpPr>
        <p:spPr>
          <a:xfrm>
            <a:off x="329184" y="1188720"/>
            <a:ext cx="4030662" cy="3219769"/>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8720"/>
            <a:ext cx="3878264" cy="3222624"/>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p:nvPr>
        </p:nvSpPr>
        <p:spPr bwMode="black">
          <a:xfrm>
            <a:off x="329184" y="751390"/>
            <a:ext cx="8460105"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Tree>
    <p:extLst>
      <p:ext uri="{BB962C8B-B14F-4D97-AF65-F5344CB8AC3E}">
        <p14:creationId xmlns:p14="http://schemas.microsoft.com/office/powerpoint/2010/main" val="189117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Box 7"/>
          <p:cNvSpPr txBox="1">
            <a:spLocks noChangeArrowheads="1"/>
          </p:cNvSpPr>
          <p:nvPr/>
        </p:nvSpPr>
        <p:spPr bwMode="gray">
          <a:xfrm>
            <a:off x="328613" y="4787900"/>
            <a:ext cx="323850" cy="149225"/>
          </a:xfrm>
          <a:prstGeom prst="rect">
            <a:avLst/>
          </a:prstGeom>
          <a:noFill/>
          <a:ln>
            <a:noFill/>
          </a:ln>
          <a:extLst/>
        </p:spPr>
        <p:txBody>
          <a:bodyPr wrap="none" l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fld id="{1BA765E7-47A3-4488-975E-56B5886488EB}" type="slidenum">
              <a:rPr lang="en-US" altLang="it-IT" sz="700" smtClean="0">
                <a:solidFill>
                  <a:srgbClr val="B9B8BB"/>
                </a:solidFill>
                <a:latin typeface="HP Simplified"/>
                <a:ea typeface="HP Simplified"/>
                <a:cs typeface="HP Simplified"/>
              </a:rPr>
              <a:pPr defTabSz="914400" eaLnBrk="1" hangingPunct="1">
                <a:defRPr/>
              </a:pPr>
              <a:t>‹N›</a:t>
            </a:fld>
            <a:endParaRPr lang="en-US" altLang="it-IT" sz="700" smtClean="0">
              <a:solidFill>
                <a:srgbClr val="B9B8BB"/>
              </a:solidFill>
              <a:latin typeface="HP Simplified"/>
              <a:ea typeface="HP Simplified"/>
              <a:cs typeface="HP Simplified"/>
            </a:endParaRPr>
          </a:p>
        </p:txBody>
      </p:sp>
      <p:pic>
        <p:nvPicPr>
          <p:cNvPr id="1030" name="Picture 11" descr="HP_Blue_RGB_150_SM.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34275" y="4668838"/>
            <a:ext cx="368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http://www.practice-fp7-security.eu/uploads/40_aeb600461.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21625" y="4521200"/>
            <a:ext cx="12207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1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4" y="0"/>
            <a:ext cx="9142670" cy="5143500"/>
          </a:xfrm>
          <a:prstGeom prst="rect">
            <a:avLst/>
          </a:prstGeom>
        </p:spPr>
      </p:pic>
      <p:pic>
        <p:nvPicPr>
          <p:cNvPr id="6" name="Picture 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1763" y="4852193"/>
            <a:ext cx="1020762" cy="269081"/>
          </a:xfrm>
          <a:prstGeom prst="rect">
            <a:avLst/>
          </a:prstGeom>
        </p:spPr>
      </p:pic>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69" r:id="rId8"/>
    <p:sldLayoutId id="2147484170" r:id="rId9"/>
    <p:sldLayoutId id="2147484171" r:id="rId10"/>
    <p:sldLayoutId id="2147484191" r:id="rId11"/>
    <p:sldLayoutId id="2147484192" r:id="rId12"/>
    <p:sldLayoutId id="2147484193" r:id="rId1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lang="en-GB" sz="2000" b="1" kern="1200" dirty="0">
          <a:solidFill>
            <a:schemeClr val="bg1"/>
          </a:solidFill>
          <a:latin typeface="HP Simplified" pitchFamily="34" charset="0"/>
          <a:ea typeface="HP Simplified"/>
          <a:cs typeface="HP Simplified" pitchFamily="34" charset="0"/>
        </a:defRPr>
      </a:lvl1pPr>
      <a:lvl2pPr algn="l" defTabSz="457200" rtl="0" eaLnBrk="0" fontAlgn="base" hangingPunct="0">
        <a:spcBef>
          <a:spcPct val="0"/>
        </a:spcBef>
        <a:spcAft>
          <a:spcPct val="0"/>
        </a:spcAft>
        <a:defRPr sz="2000" b="1">
          <a:solidFill>
            <a:schemeClr val="bg1"/>
          </a:solidFill>
          <a:latin typeface="HP Simplified"/>
          <a:ea typeface="HP Simplified"/>
          <a:cs typeface="HP Simplified"/>
        </a:defRPr>
      </a:lvl2pPr>
      <a:lvl3pPr algn="l" defTabSz="457200" rtl="0" eaLnBrk="0" fontAlgn="base" hangingPunct="0">
        <a:spcBef>
          <a:spcPct val="0"/>
        </a:spcBef>
        <a:spcAft>
          <a:spcPct val="0"/>
        </a:spcAft>
        <a:defRPr sz="2000" b="1">
          <a:solidFill>
            <a:schemeClr val="bg1"/>
          </a:solidFill>
          <a:latin typeface="HP Simplified"/>
          <a:ea typeface="HP Simplified"/>
          <a:cs typeface="HP Simplified"/>
        </a:defRPr>
      </a:lvl3pPr>
      <a:lvl4pPr algn="l" defTabSz="457200" rtl="0" eaLnBrk="0" fontAlgn="base" hangingPunct="0">
        <a:spcBef>
          <a:spcPct val="0"/>
        </a:spcBef>
        <a:spcAft>
          <a:spcPct val="0"/>
        </a:spcAft>
        <a:defRPr sz="2000" b="1">
          <a:solidFill>
            <a:schemeClr val="bg1"/>
          </a:solidFill>
          <a:latin typeface="HP Simplified"/>
          <a:ea typeface="HP Simplified"/>
          <a:cs typeface="HP Simplified"/>
        </a:defRPr>
      </a:lvl4pPr>
      <a:lvl5pPr algn="l" defTabSz="457200" rtl="0" eaLnBrk="0" fontAlgn="base" hangingPunct="0">
        <a:spcBef>
          <a:spcPct val="0"/>
        </a:spcBef>
        <a:spcAft>
          <a:spcPct val="0"/>
        </a:spcAft>
        <a:defRPr sz="2000" b="1">
          <a:solidFill>
            <a:schemeClr val="bg1"/>
          </a:solidFill>
          <a:latin typeface="HP Simplified"/>
          <a:ea typeface="HP Simplified"/>
          <a:cs typeface="HP Simplified"/>
        </a:defRPr>
      </a:lvl5pPr>
      <a:lvl6pPr marL="457200" algn="l" defTabSz="457200" rtl="0" fontAlgn="base">
        <a:spcBef>
          <a:spcPct val="0"/>
        </a:spcBef>
        <a:spcAft>
          <a:spcPct val="0"/>
        </a:spcAft>
        <a:defRPr sz="2000" b="1">
          <a:solidFill>
            <a:schemeClr val="bg1"/>
          </a:solidFill>
          <a:latin typeface="HP Simplified"/>
          <a:ea typeface="HP Simplified"/>
          <a:cs typeface="HP Simplified"/>
        </a:defRPr>
      </a:lvl6pPr>
      <a:lvl7pPr marL="914400" algn="l" defTabSz="457200" rtl="0" fontAlgn="base">
        <a:spcBef>
          <a:spcPct val="0"/>
        </a:spcBef>
        <a:spcAft>
          <a:spcPct val="0"/>
        </a:spcAft>
        <a:defRPr sz="2000" b="1">
          <a:solidFill>
            <a:schemeClr val="bg1"/>
          </a:solidFill>
          <a:latin typeface="HP Simplified"/>
          <a:ea typeface="HP Simplified"/>
          <a:cs typeface="HP Simplified"/>
        </a:defRPr>
      </a:lvl7pPr>
      <a:lvl8pPr marL="1371600" algn="l" defTabSz="457200" rtl="0" fontAlgn="base">
        <a:spcBef>
          <a:spcPct val="0"/>
        </a:spcBef>
        <a:spcAft>
          <a:spcPct val="0"/>
        </a:spcAft>
        <a:defRPr sz="2000" b="1">
          <a:solidFill>
            <a:schemeClr val="bg1"/>
          </a:solidFill>
          <a:latin typeface="HP Simplified"/>
          <a:ea typeface="HP Simplified"/>
          <a:cs typeface="HP Simplified"/>
        </a:defRPr>
      </a:lvl8pPr>
      <a:lvl9pPr marL="1828800" algn="l" defTabSz="457200" rtl="0" fontAlgn="base">
        <a:spcBef>
          <a:spcPct val="0"/>
        </a:spcBef>
        <a:spcAft>
          <a:spcPct val="0"/>
        </a:spcAft>
        <a:defRPr sz="2000" b="1">
          <a:solidFill>
            <a:schemeClr val="bg1"/>
          </a:solidFill>
          <a:latin typeface="HP Simplified"/>
          <a:ea typeface="HP Simplified"/>
          <a:cs typeface="HP Simplified"/>
        </a:defRPr>
      </a:lvl9pPr>
    </p:titleStyle>
    <p:bodyStyle>
      <a:lvl1pPr algn="l" defTabSz="457200" rtl="0" eaLnBrk="0" fontAlgn="base" hangingPunct="0">
        <a:spcBef>
          <a:spcPct val="0"/>
        </a:spcBef>
        <a:spcAft>
          <a:spcPts val="400"/>
        </a:spcAft>
        <a:buSzPct val="100000"/>
        <a:buFont typeface="Arial" pitchFamily="34" charset="0"/>
        <a:defRPr b="1" kern="1200">
          <a:solidFill>
            <a:srgbClr val="0096D6"/>
          </a:solidFill>
          <a:latin typeface="HP Simplified" pitchFamily="34" charset="0"/>
          <a:ea typeface="HP Simplified"/>
          <a:cs typeface="HP Simplified" pitchFamily="34" charset="0"/>
        </a:defRPr>
      </a:lvl1pPr>
      <a:lvl2pPr algn="l" defTabSz="430213" rtl="0" eaLnBrk="0" fontAlgn="base" hangingPunct="0">
        <a:spcBef>
          <a:spcPct val="0"/>
        </a:spcBef>
        <a:spcAft>
          <a:spcPts val="400"/>
        </a:spcAft>
        <a:buSzPct val="100000"/>
        <a:buFont typeface="Lucida Grande"/>
        <a:defRPr sz="1600" kern="1200">
          <a:solidFill>
            <a:srgbClr val="000000"/>
          </a:solidFill>
          <a:latin typeface="HP Simplified" pitchFamily="34" charset="0"/>
          <a:ea typeface="HP Simplified"/>
          <a:cs typeface="HP Simplified" pitchFamily="34" charset="0"/>
        </a:defRPr>
      </a:lvl2pPr>
      <a:lvl3pPr marL="169863" indent="-16986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3pPr>
      <a:lvl4pPr marL="341313" indent="-180975" algn="l" defTabSz="457200" rtl="0" eaLnBrk="0" fontAlgn="base" hangingPunct="0">
        <a:spcBef>
          <a:spcPct val="0"/>
        </a:spcBef>
        <a:spcAft>
          <a:spcPts val="400"/>
        </a:spcAft>
        <a:buSzPct val="80000"/>
        <a:buFont typeface="HP Simplified"/>
        <a:buChar char="–"/>
        <a:defRPr lang="en-US" sz="1400" kern="1200" dirty="0">
          <a:solidFill>
            <a:srgbClr val="000000"/>
          </a:solidFill>
          <a:latin typeface="HP Simplified" pitchFamily="34" charset="0"/>
          <a:ea typeface="HP Simplified"/>
          <a:cs typeface="HP Simplified" pitchFamily="34" charset="0"/>
        </a:defRPr>
      </a:lvl4pPr>
      <a:lvl5pPr marL="469900" indent="-15081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FD4B68-395A-42B1-831A-E8A03880F55B}" type="datetimeFigureOut">
              <a:rPr lang="en-US"/>
              <a:pPr>
                <a:defRPr/>
              </a:pPr>
              <a:t>5/19/2017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445E0-4D4C-42B8-A491-9F4F114FC9AF}"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30" y="-19050"/>
            <a:ext cx="9142670" cy="5143500"/>
          </a:xfrm>
          <a:prstGeom prst="rect">
            <a:avLst/>
          </a:prstGeom>
        </p:spPr>
      </p:pic>
      <p:sp>
        <p:nvSpPr>
          <p:cNvPr id="6" name="Subtitle 5"/>
          <p:cNvSpPr>
            <a:spLocks noGrp="1"/>
          </p:cNvSpPr>
          <p:nvPr>
            <p:ph type="subTitle" idx="1"/>
          </p:nvPr>
        </p:nvSpPr>
        <p:spPr>
          <a:xfrm>
            <a:off x="4993425" y="4273379"/>
            <a:ext cx="1930400" cy="914400"/>
          </a:xfrm>
        </p:spPr>
        <p:txBody>
          <a:bodyPr rtlCol="0">
            <a:noAutofit/>
          </a:bodyPr>
          <a:lstStyle/>
          <a:p>
            <a:pPr eaLnBrk="1" fontAlgn="auto" hangingPunct="1">
              <a:spcBef>
                <a:spcPts val="0"/>
              </a:spcBef>
              <a:buFont typeface="Arial"/>
              <a:buNone/>
              <a:defRPr/>
            </a:pPr>
            <a:r>
              <a:rPr lang="en-US" dirty="0">
                <a:solidFill>
                  <a:schemeClr val="tx1">
                    <a:lumMod val="85000"/>
                  </a:schemeClr>
                </a:solidFill>
                <a:ea typeface="+mn-ea"/>
              </a:rPr>
              <a:t> </a:t>
            </a:r>
            <a:endParaRPr lang="en-US" dirty="0" smtClean="0">
              <a:solidFill>
                <a:schemeClr val="tx1">
                  <a:lumMod val="85000"/>
                </a:schemeClr>
              </a:solidFill>
              <a:ea typeface="+mn-ea"/>
            </a:endParaRPr>
          </a:p>
        </p:txBody>
      </p:sp>
      <p:sp>
        <p:nvSpPr>
          <p:cNvPr id="12293" name="AutoShape 5" descr="data:image/jpeg;base64,/9j/4AAQSkZJRgABAQAAAQABAAD/2wCEAAkGBwgHBhUSBxMWFhQXFh0bGRgYFhofHxwgIR4dHB4fHx4aHiohHR0lIB8eIjMtJykrLjIvHR8zODMsNygtLisBCgoKDg0OGhAQGiwkHyYsLC0sLCwsLC4sLC0sLCw0LC8sLCwsLDcsNDcyNy0uLC80OC00NzQ4NzAsNCw0LCwsN//AABEIAJ0BQAMBIgACEQEDEQH/xAAbAAEAAgMBAQAAAAAAAAAAAAAABAUDBgcCAf/EAEEQAAEDAwIEAwUFBQUJAQAAAAEAAgMEBRESIQYxQVETYXEHIjKBkRQVcqGxQlKCktIjNENi4RZzk6OywcLR8CT/xAAYAQEBAQEBAAAAAAAAAAAAAAAAAQMCBP/EACMRAQEAAgIDAAAHAAAAAAAAAAABAhEhMQMEQRIyUWFxsdH/2gAMAwEAAhEDEQA/AO4oiICIiAiIgIiICIiAiIgIiICIiAiIgIiICIiAiIgIiICIiAiIgIiICIiAiIgIiICIiAiIgIiICIiAiIgIiICIiAiIgIiICIiAiIgIiICIiAiIgIiICIiAiIgIiICIiAiIgIiICIiAiIgKO2upHVhibI3xAMlmoasenP8A+C+1rah9I4UTmtkI90uGQD3IXJbvw7fbbOZKlrnHOoysJdvz1ZHvD1ICsiV2FVHEtsqbhRZt0j45mbsLXluf8rsHBB8+R+edV4V45IIivZyOTZf6/L/N9epXQAQ4ZCdHbR+BeJK2qr3U12cXOwSwuABBb8TTgc+u/YreVoXGFD90cQwV1Ps0yNEmOh6n+JuR8vNb6lIIiKKIiICIiAiIgIiICIiAiIgIiICIiAiIgIiICIiAiIgIiICIiAiIgIiICLmbPaJdGyHxI4iM9A4H66j+is6T2j0zv75A9v4HB366VdVNry98J2q75L26JD+2zY/McnfPfzVbZ3XHhaUQXY66YnEcw5MJ5Nf+60+ewPXHKxo+MLFV8pg09ngt/M7fmrlr4KuD3C17CMbYII/QhBC4jt4utklixu5h0/iG7fzAUqlnElA17zsWBxPyyvdNCKeLSz4R8Oeg7fJQ7zQzVVmdBREML26NR/ZadnHzOnOPPC5t4d4yXKS3Sn9n17kvNskMxJLZn4zz0uOto+WS30aFtKg2W1Ullt7YaIYaOZPNx6uJ6k/6cgpy5wlmMl7aexnhn5cssJqb4ERF2xEREBERAREQEREBERAREQEREBERAREQEREBERAREQEREBERAREQa6OCOHh/gn/iSf1L0OC+Hh/gf8yT+pS7zxBb7LI0V5cC4EjDCc457gY7fVU83tBs7PgbK70aB/1OCvKcLAcHcPj/AAB/M/8AqWam4as9JJqpYtB7tc8H6hy1t/tBlqJQy10rnOPLLsn+VoP6q6t1Feq/D7/IGN6QRbD+NwJcfQHHfPJORfxlun3DnG3PP5qPcft32U/dnh+J0EgdpPllpyPXB9FD4iusditOqIAvOGRM5annZrR5dT5AqxpYjDTNa45IaAT3wOfzXG93TWY3GTO/r/XbXOFq7iKruszb/GIwxrdIa3DSSXbh2Tq2HfryC2hETHHU1vZ5fJM8vxSSftOmn8ZcT1VBWNprQMyuxk4yRn4WtHIuPn3HfaHR2/jaOpY6aX3S9usamHDcjVsRjYZ5Kv4s8Wy8btqZG6mOLXjz0tDHAeYxn5hdBtlypLpSiSheHN/MHsRzBXbJLRVvEF4hsltMswyc4a395x5Dy6k+QK06S/8AF0dCKt7GCE4OnSOR5HGdWD3z58k0bbfxPI+Lh6d0RIIjdggkEbdCOSpPZrU1FTapTUvc8iXALnF37Le5UqvukV44HlmhGNUTsjsRsR9fywoHsu2tEv8Avf8Awanw+t0RaNLxJer5cHx8MNboZze7G/Y+9sAcbDGevpO4R4lqbjVvp7s0NmZnkMZwcOBHRw8tj8k0bbWi0uPiW5UfF/2W56PDL9LSG4OHfAc59AfPPZZOIOIbjHxJHSWbRqOA4ubnBO/cbBvvfNNG24LnPFlzu7eK/At8zmh3htaAcDLsD9SuijkuZ8TyMh9oTHSkBofCSSdgAWkk+SQq2t1q4xhuEbqqcOYHtLx4mctzvtp7ZVnxnxIbDStFMAZX5xnk0Dm49+e3z7YVpDfbTPKGw1ETnE4AEjSSewGVpvtPpJm1cM7RluNB7Ag6hn1yfon0eY6TjqeHxWyEEjIYXMB/lxpHoV0CmEraZonOXaRqPc43O3mq+w32ivdNqpT7wHvMPxN/9jz5K0SgiIooiIgIiICIiAiIgIiICIiAiIgqOKLIy+2zw8hrwQ5jj0PX5EZH07LXqD2dUzDmvmc/yYA0fU5P0wt4RXZpDttqobXFpoI2sHUjmfUnc/MrJcK6mttG6WtcGsaMkn9B3J5AdVhvV1pbLb3TVpOkdhkk9AP9cDuVx7iC/wBx4ruLWtB06sRRN33O2T+87z5AZ5b5w8vmmH8vf6Xo5exd3jGd3/Gx2OrqOM+NGzTgiCnGpre37mf8xI1H8GOi6YqThGxMsFoEZwZHe9I4dXdh5DkPr1V2r4sbMee6z9zzY+Tyaw/LOIIiLV5EO62yku1IY65upp5dwe4PQrmtfS13A98a+mcXMduOmto5tcO4zz8wR2G7VvGFqoLk+GrL2uYRk6cg5AO2nJ645LTuKLr/ALW3OKG0McQM4JGMk4ycdGgDr5rqJUz2n1XjspvDPuua54+enB+n6rNWcRXKptD4G26YB0ZYDh5xluAceH05rP7Q7M82WF9OCRANLvwkAZ+RaPqT0U2zcbWmW3N+3v0SBoDgWuOSOoIByD9U+CnsVPVU3AdY2rY9nxkB7S0/A3oRyWPhOV0HA9a5nPL8fONoW03uup7lwdNLRnLHRPwcEcsg7HfmFQcAUgr+F6mI7a3ObntmNoyiKrg691dponikpJJtT8lzdWBsPd2YeXPn1UqzC4VnHbaiSmlia4nOWPwP7Mt3cWgbkfmvHBl8i4dmlpryCz385wTpdjBBxvggDBH/AHW8W2/2y6VRjoJNbg3UfdcNsgcyBnmlI1j2nUTGxRVEZw9rtHmRu4Y/CQfqVj9ncP3hcp6uqIMmcY7atycdBtgehCwcSyO4k4xjpYT/AGcZw7H1kPyA0+o81jon/wCy3HboztDIceQa/dp/hd7vplPh9dJXL+LYGVfHrY5fhe6Jpx2OAV1Bcv4snZS8etkl+FjonHHYYJUi1tlFwVaKKrZJD4mpjg4ZftkfJX9VTQ1lO6OpaHMcMEHqtdj46sskgawyZJAHuHrspl44nt1mrmxV2oEt1ZDcgDJG+N+nZOThpPEtgqOFqtlRanu0asA9WHng/vNIz+h8+hWK4C62iOYDGtu47EbOHpkFaNxlxRTXulbT2prnZeCTpIz2a0cyc/p57brw1b32uxxRS/E1vvepJcR8icJeiLNERRRERAREQEREBERAREQEREBERAREQOfNQYbPbYK7xoIY2yYI1BoB358uqnIpqVZlZ1RERVBERBW11htNfLqq4WOcebsYJ9SNys9BbKG3NIoY2Mzz0gZPqeZUtEA7jdVEnDFjll1Op48+QwPoNlbogjCgo20XgtjaIiCNAaA3B57DulDb6S3RltDG1gJyQ0YyeWVJRBBuFnt1ydmuiY8jqRv9RvhLfZ7dbXZoYmMJGMgb47Z54U5EEKktNvo6gyUsTGvOcuA3OTk7+ZXyutFuuMgdXRMeQMAuGduynIgAYCr6yyWutnL6uFj3HmSN9lYIgqo+HLLFIHR08YIIIOnkRuFnuFot1yOa6JjyBjJG+O2eeFORBAoLLbLc/NFCxrv3gN/qd1PREBERAREQEREBERAREQEREBERAREQEREBERAREQEREGs8XaK+eOlMgZlr5HOLtONI0s3/ABuB/gKtrBX/AHnZ4pTzc33vJw2cP5gVjitDH3SWauDX69LWAtB0taOW/UuJP0Xu0W11tkmDCPDfIXsaB8OQNQ7Y1ZIx3VRrVsjtktbP9tgkkf8AapAHiKRzQNe2XN2GPyU6O7fYIZTSQ5Lq4xEeIfec7HvZdnTk425BXFnoH29soeQdcz5BjoHHOPUKvNgmIPvt/voqOR5Ag6fXZB7F5rKeaaOvjYJGQmZuh5LXAZGDloIII7dVgF9uYELnQM01G0Y8Q5Di3UNfu4AIBO2SMdVNuFokqrhJI1wAfTOhxjkSc59ENpkMNINQ/wDzlpO3xYjczbtucoIx4hkpKef7yY0SQuYMNd7rteNGHOA077HPLBK8Q8Tsimc2vMJAidIHQyaxhuNTSMAg7jHfflhZq2wGsmqC5+PF8IsIGS10e4JB2IzjbtlZBbKqsppIrmIQx7C3MTXB2/XLjt6b9N0Hxt0r4KN1Rc4444QwvID3OeNsgEaQ0k+vPus1HUXiVmqpiiaCwlrfEdqB6Bx0YHmRnHmo4tlyqqB1PdXxvjMZZqa1wedsA4JLQevXdeZrbd622Pp66WPS6Mt8RrXBxPQkE4HmBzz0QeaDiB01e6GUwvcI3PBhk1AaSAWu2yDuPzWOm4gr3UsE9RCxsMzmN2kJe0v2Dsacac+ecEHyGaG0Vzq5klS6IBsL4wyNpAGrTuCfTljbZejZJfuKng1jMToiTg4PhkE49cII7LrFQuqDDES81Qja3Wf7R7mMIOXbMGOeNgG5Vgai6w0b3VTadpGMHxXBoH7RcSzbH5+SiT8PySiUtkDXuqBPG7GdJDWtAI6g4OfVfa623W40zftbodTJWPa0NfpdpzkPyc43BGORHVBnsF5F0dK13hl0ZA1RP1McHDIIP1BHkoVJSxcQXCofcsvZFKYmRknSNIBLiOTnEnryACn2m3VVNXzS1bmuMujZoIDdIIxud+Y39eXJY5bZW0twfLZ3sAkwXxyNJaXAY1NLTlpwBnnlB8llba5o6WyxN1PDn4LiGMaCMk4BO5IAA/JR5+Ip6Wll+0RDxoXxtc1rshwkcA1zSQOeTseoWea3XJ9RHO18QnYHNI0u0OY4g6TvqBBAOfyWGXh+oqKeU1EjTNLJE5xAIa1sbg5rQM55A79yg9fet3Fx+zuhi8Qs8Rp8R2gNBw7UdGrUCQNhvnpheDxFUfYYnMhBkfO6BzNewcNfJ2OWW9uRPPCs3UDzfW1GRgQujx1yXNdn091UF0t09E2BsbwHvr3SNdjIGpsrgCMjPY7hBa09zrm17oK6Ngk8MyRlrzocAcEEluWkEjodisFBxA6a4uhlMLj4bngwyagNJALXbZB3/VeauxVtz8V1xkaHuhMTBGDhocQXE6jlxJAHTYY6rJBaK41zJKl0QDInxhkbSANWncE/h5Y22QYKbiCvfSQT1ELGwyuY3aQl7S/YOxpxp1eecEHyGd9/kjtkznxjxo5fCEeficSAzBxnDg5p+vZevuOX7ggp9YzE6Il2Dg6HAnHrhQ46aG58XmSlOY4gDJj4TM3U1oz1c1rjnHLDOqDZ250+9zX1EUUREQEREBERAREQEREBERAREQEREBERAREQEREBERAREQEREBERAREQEREBERAXwANHur6iAiIgIiICIiAiIgIiICIiAiIgIiICIiAiIgIiICIiAiIgIiICIiAiIgIiICIiAiIgIiICIiAiIg//2Q=="/>
          <p:cNvSpPr>
            <a:spLocks noChangeAspect="1" noChangeArrowheads="1"/>
          </p:cNvSpPr>
          <p:nvPr/>
        </p:nvSpPr>
        <p:spPr bwMode="auto">
          <a:xfrm>
            <a:off x="0" y="-3238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latin typeface="HP Simplified"/>
              <a:ea typeface="HP Simplified"/>
              <a:cs typeface="HP Simplified"/>
            </a:endParaRPr>
          </a:p>
        </p:txBody>
      </p:sp>
      <p:sp>
        <p:nvSpPr>
          <p:cNvPr id="12294" name="AutoShape 7" descr="data:image/jpeg;base64,/9j/4AAQSkZJRgABAQAAAQABAAD/2wCEAAkGBwgHBhUSBxMWFhQXFh0bGRgYFhofHxwgIR4dHB4fHx4aHiohHR0lIB8eIjMtJykrLjIvHR8zODMsNygtLisBCgoKDg0OGhAQGiwkHyYsLC0sLCwsLC4sLC0sLCw0LC8sLCwsLDcsNDcyNy0uLC80OC00NzQ4NzAsNCw0LCwsN//AABEIAJ0BQAMBIgACEQEDEQH/xAAbAAEAAgMBAQAAAAAAAAAAAAAABAUDBgcCAf/EAEEQAAEDAwIEAwUFBQUJAQAAAAEAAgMEBRESIQYxQVETYXEHIjKBkRQVcqGxQlKCktIjNENi4RZzk6OywcLR8CT/xAAYAQEBAQEBAAAAAAAAAAAAAAAAAQMCBP/EACMRAQEAAgIDAAAHAAAAAAAAAAABAhEhMQMEQRIyUWFxsdH/2gAMAwEAAhEDEQA/AO4oiICIiAiIgIiICIiAiIgIiICIiAiIgIiICIiAiIgIiICIiAiIgIiICIiAiIgIiICIiAiIgIiICIiAiIgIiICIiAiIgIiICIiAiIgIiICIiAiIgIiICIiAiIgIiICIiAiIgIiICIiAiIgKO2upHVhibI3xAMlmoasenP8A+C+1rah9I4UTmtkI90uGQD3IXJbvw7fbbOZKlrnHOoysJdvz1ZHvD1ICsiV2FVHEtsqbhRZt0j45mbsLXluf8rsHBB8+R+edV4V45IIivZyOTZf6/L/N9epXQAQ4ZCdHbR+BeJK2qr3U12cXOwSwuABBb8TTgc+u/YreVoXGFD90cQwV1Ps0yNEmOh6n+JuR8vNb6lIIiKKIiICIiAiIgIiICIiAiIgIiICIiAiIgIiICIiAiIgIiICIiAiIgIiICLmbPaJdGyHxI4iM9A4H66j+is6T2j0zv75A9v4HB366VdVNry98J2q75L26JD+2zY/McnfPfzVbZ3XHhaUQXY66YnEcw5MJ5Nf+60+ewPXHKxo+MLFV8pg09ngt/M7fmrlr4KuD3C17CMbYII/QhBC4jt4utklixu5h0/iG7fzAUqlnElA17zsWBxPyyvdNCKeLSz4R8Oeg7fJQ7zQzVVmdBREML26NR/ZadnHzOnOPPC5t4d4yXKS3Sn9n17kvNskMxJLZn4zz0uOto+WS30aFtKg2W1Ullt7YaIYaOZPNx6uJ6k/6cgpy5wlmMl7aexnhn5cssJqb4ERF2xEREBERAREQEREBERAREQEREBERAREQEREBERAREQEREBERAREQa6OCOHh/gn/iSf1L0OC+Hh/gf8yT+pS7zxBb7LI0V5cC4EjDCc457gY7fVU83tBs7PgbK70aB/1OCvKcLAcHcPj/AAB/M/8AqWam4as9JJqpYtB7tc8H6hy1t/tBlqJQy10rnOPLLsn+VoP6q6t1Feq/D7/IGN6QRbD+NwJcfQHHfPJORfxlun3DnG3PP5qPcft32U/dnh+J0EgdpPllpyPXB9FD4iusditOqIAvOGRM5annZrR5dT5AqxpYjDTNa45IaAT3wOfzXG93TWY3GTO/r/XbXOFq7iKruszb/GIwxrdIa3DSSXbh2Tq2HfryC2hETHHU1vZ5fJM8vxSSftOmn8ZcT1VBWNprQMyuxk4yRn4WtHIuPn3HfaHR2/jaOpY6aX3S9usamHDcjVsRjYZ5Kv4s8Wy8btqZG6mOLXjz0tDHAeYxn5hdBtlypLpSiSheHN/MHsRzBXbJLRVvEF4hsltMswyc4a395x5Dy6k+QK06S/8AF0dCKt7GCE4OnSOR5HGdWD3z58k0bbfxPI+Lh6d0RIIjdggkEbdCOSpPZrU1FTapTUvc8iXALnF37Le5UqvukV44HlmhGNUTsjsRsR9fywoHsu2tEv8Avf8Awanw+t0RaNLxJer5cHx8MNboZze7G/Y+9sAcbDGevpO4R4lqbjVvp7s0NmZnkMZwcOBHRw8tj8k0bbWi0uPiW5UfF/2W56PDL9LSG4OHfAc59AfPPZZOIOIbjHxJHSWbRqOA4ubnBO/cbBvvfNNG24LnPFlzu7eK/At8zmh3htaAcDLsD9SuijkuZ8TyMh9oTHSkBofCSSdgAWkk+SQq2t1q4xhuEbqqcOYHtLx4mctzvtp7ZVnxnxIbDStFMAZX5xnk0Dm49+e3z7YVpDfbTPKGw1ETnE4AEjSSewGVpvtPpJm1cM7RluNB7Ag6hn1yfon0eY6TjqeHxWyEEjIYXMB/lxpHoV0CmEraZonOXaRqPc43O3mq+w32ivdNqpT7wHvMPxN/9jz5K0SgiIooiIgIiICIiAiIgIiICIiAiIgqOKLIy+2zw8hrwQ5jj0PX5EZH07LXqD2dUzDmvmc/yYA0fU5P0wt4RXZpDttqobXFpoI2sHUjmfUnc/MrJcK6mttG6WtcGsaMkn9B3J5AdVhvV1pbLb3TVpOkdhkk9AP9cDuVx7iC/wBx4ruLWtB06sRRN33O2T+87z5AZ5b5w8vmmH8vf6Xo5exd3jGd3/Gx2OrqOM+NGzTgiCnGpre37mf8xI1H8GOi6YqThGxMsFoEZwZHe9I4dXdh5DkPr1V2r4sbMee6z9zzY+Tyaw/LOIIiLV5EO62yku1IY65upp5dwe4PQrmtfS13A98a+mcXMduOmto5tcO4zz8wR2G7VvGFqoLk+GrL2uYRk6cg5AO2nJ645LTuKLr/ALW3OKG0McQM4JGMk4ycdGgDr5rqJUz2n1XjspvDPuua54+enB+n6rNWcRXKptD4G26YB0ZYDh5xluAceH05rP7Q7M82WF9OCRANLvwkAZ+RaPqT0U2zcbWmW3N+3v0SBoDgWuOSOoIByD9U+CnsVPVU3AdY2rY9nxkB7S0/A3oRyWPhOV0HA9a5nPL8fONoW03uup7lwdNLRnLHRPwcEcsg7HfmFQcAUgr+F6mI7a3ObntmNoyiKrg691dponikpJJtT8lzdWBsPd2YeXPn1UqzC4VnHbaiSmlia4nOWPwP7Mt3cWgbkfmvHBl8i4dmlpryCz385wTpdjBBxvggDBH/AHW8W2/2y6VRjoJNbg3UfdcNsgcyBnmlI1j2nUTGxRVEZw9rtHmRu4Y/CQfqVj9ncP3hcp6uqIMmcY7atycdBtgehCwcSyO4k4xjpYT/AGcZw7H1kPyA0+o81jon/wCy3HboztDIceQa/dp/hd7vplPh9dJXL+LYGVfHrY5fhe6Jpx2OAV1Bcv4snZS8etkl+FjonHHYYJUi1tlFwVaKKrZJD4mpjg4ZftkfJX9VTQ1lO6OpaHMcMEHqtdj46sskgawyZJAHuHrspl44nt1mrmxV2oEt1ZDcgDJG+N+nZOThpPEtgqOFqtlRanu0asA9WHng/vNIz+h8+hWK4C62iOYDGtu47EbOHpkFaNxlxRTXulbT2prnZeCTpIz2a0cyc/p57brw1b32uxxRS/E1vvepJcR8icJeiLNERRRERAREQEREBERAREQEREBERAREQOfNQYbPbYK7xoIY2yYI1BoB358uqnIpqVZlZ1RERVBERBW11htNfLqq4WOcebsYJ9SNys9BbKG3NIoY2Mzz0gZPqeZUtEA7jdVEnDFjll1Op48+QwPoNlbogjCgo20XgtjaIiCNAaA3B57DulDb6S3RltDG1gJyQ0YyeWVJRBBuFnt1ydmuiY8jqRv9RvhLfZ7dbXZoYmMJGMgb47Z54U5EEKktNvo6gyUsTGvOcuA3OTk7+ZXyutFuuMgdXRMeQMAuGduynIgAYCr6yyWutnL6uFj3HmSN9lYIgqo+HLLFIHR08YIIIOnkRuFnuFot1yOa6JjyBjJG+O2eeFORBAoLLbLc/NFCxrv3gN/qd1PREBERAREQEREBERAREQEREBERAREQEREBERAREQEREGs8XaK+eOlMgZlr5HOLtONI0s3/ABuB/gKtrBX/AHnZ4pTzc33vJw2cP5gVjitDH3SWauDX69LWAtB0taOW/UuJP0Xu0W11tkmDCPDfIXsaB8OQNQ7Y1ZIx3VRrVsjtktbP9tgkkf8AapAHiKRzQNe2XN2GPyU6O7fYIZTSQ5Lq4xEeIfec7HvZdnTk425BXFnoH29soeQdcz5BjoHHOPUKvNgmIPvt/voqOR5Ag6fXZB7F5rKeaaOvjYJGQmZuh5LXAZGDloIII7dVgF9uYELnQM01G0Y8Q5Di3UNfu4AIBO2SMdVNuFokqrhJI1wAfTOhxjkSc59ENpkMNINQ/wDzlpO3xYjczbtucoIx4hkpKef7yY0SQuYMNd7rteNGHOA077HPLBK8Q8Tsimc2vMJAidIHQyaxhuNTSMAg7jHfflhZq2wGsmqC5+PF8IsIGS10e4JB2IzjbtlZBbKqsppIrmIQx7C3MTXB2/XLjt6b9N0Hxt0r4KN1Rc4444QwvID3OeNsgEaQ0k+vPus1HUXiVmqpiiaCwlrfEdqB6Bx0YHmRnHmo4tlyqqB1PdXxvjMZZqa1wedsA4JLQevXdeZrbd622Pp66WPS6Mt8RrXBxPQkE4HmBzz0QeaDiB01e6GUwvcI3PBhk1AaSAWu2yDuPzWOm4gr3UsE9RCxsMzmN2kJe0v2Dsacac+ecEHyGaG0Vzq5klS6IBsL4wyNpAGrTuCfTljbZejZJfuKng1jMToiTg4PhkE49cII7LrFQuqDDES81Qja3Wf7R7mMIOXbMGOeNgG5Vgai6w0b3VTadpGMHxXBoH7RcSzbH5+SiT8PySiUtkDXuqBPG7GdJDWtAI6g4OfVfa623W40zftbodTJWPa0NfpdpzkPyc43BGORHVBnsF5F0dK13hl0ZA1RP1McHDIIP1BHkoVJSxcQXCofcsvZFKYmRknSNIBLiOTnEnryACn2m3VVNXzS1bmuMujZoIDdIIxud+Y39eXJY5bZW0twfLZ3sAkwXxyNJaXAY1NLTlpwBnnlB8llba5o6WyxN1PDn4LiGMaCMk4BO5IAA/JR5+Ip6Wll+0RDxoXxtc1rshwkcA1zSQOeTseoWea3XJ9RHO18QnYHNI0u0OY4g6TvqBBAOfyWGXh+oqKeU1EjTNLJE5xAIa1sbg5rQM55A79yg9fet3Fx+zuhi8Qs8Rp8R2gNBw7UdGrUCQNhvnpheDxFUfYYnMhBkfO6BzNewcNfJ2OWW9uRPPCs3UDzfW1GRgQujx1yXNdn091UF0t09E2BsbwHvr3SNdjIGpsrgCMjPY7hBa09zrm17oK6Ngk8MyRlrzocAcEEluWkEjodisFBxA6a4uhlMLj4bngwyagNJALXbZB3/VeauxVtz8V1xkaHuhMTBGDhocQXE6jlxJAHTYY6rJBaK41zJKl0QDInxhkbSANWncE/h5Y22QYKbiCvfSQT1ELGwyuY3aQl7S/YOxpxp1eecEHyGd9/kjtkznxjxo5fCEeficSAzBxnDg5p+vZevuOX7ggp9YzE6Il2Dg6HAnHrhQ46aG58XmSlOY4gDJj4TM3U1oz1c1rjnHLDOqDZ250+9zX1EUUREQEREBERAREQEREBERAREQEREBERAREQEREBERAREQEREBERAREQEREBERAXwANHur6iAiIgIiICIiAiIgIiICIiAiIgIiICIiAiIgIiICIiAiIgIiICIiAiIgIiICIiAiIgIiICIiAiIg//2Q=="/>
          <p:cNvSpPr>
            <a:spLocks noChangeAspect="1" noChangeArrowheads="1"/>
          </p:cNvSpPr>
          <p:nvPr/>
        </p:nvSpPr>
        <p:spPr bwMode="auto">
          <a:xfrm>
            <a:off x="152400" y="-1714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latin typeface="HP Simplified"/>
              <a:ea typeface="HP Simplified"/>
              <a:cs typeface="HP Simplified"/>
            </a:endParaRPr>
          </a:p>
        </p:txBody>
      </p:sp>
      <p:sp>
        <p:nvSpPr>
          <p:cNvPr id="7" name="CasellaDiTesto 2"/>
          <p:cNvSpPr txBox="1"/>
          <p:nvPr/>
        </p:nvSpPr>
        <p:spPr>
          <a:xfrm>
            <a:off x="304800" y="427752"/>
            <a:ext cx="4910142" cy="1128514"/>
          </a:xfrm>
          <a:prstGeom prst="rect">
            <a:avLst/>
          </a:prstGeom>
          <a:noFill/>
        </p:spPr>
        <p:txBody>
          <a:bodyPr wrap="square" rtlCol="0">
            <a:spAutoFit/>
          </a:bodyPr>
          <a:lstStyle/>
          <a:p>
            <a:pPr algn="r" defTabSz="430213">
              <a:spcAft>
                <a:spcPts val="400"/>
              </a:spcAft>
              <a:buSzPct val="100000"/>
            </a:pPr>
            <a:r>
              <a:rPr lang="it-IT" sz="3200" b="1" dirty="0">
                <a:solidFill>
                  <a:srgbClr val="0A7736"/>
                </a:solidFill>
                <a:latin typeface="HP Simplified"/>
                <a:ea typeface="HP Simplified"/>
                <a:cs typeface="HP Simplified"/>
              </a:rPr>
              <a:t>Sistema Nazionale </a:t>
            </a:r>
          </a:p>
          <a:p>
            <a:pPr algn="r" defTabSz="430213">
              <a:spcAft>
                <a:spcPts val="400"/>
              </a:spcAft>
              <a:buSzPct val="100000"/>
            </a:pPr>
            <a:r>
              <a:rPr lang="it-IT" sz="3200" b="1" dirty="0">
                <a:solidFill>
                  <a:srgbClr val="0A7736"/>
                </a:solidFill>
                <a:latin typeface="HP Simplified"/>
                <a:ea typeface="HP Simplified"/>
                <a:cs typeface="HP Simplified"/>
              </a:rPr>
              <a:t>di Valutazione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1483" b="436"/>
          <a:stretch/>
        </p:blipFill>
        <p:spPr>
          <a:xfrm>
            <a:off x="5538128" y="1467441"/>
            <a:ext cx="1091272" cy="441278"/>
          </a:xfrm>
          <a:prstGeom prst="rect">
            <a:avLst/>
          </a:prstGeom>
        </p:spPr>
      </p:pic>
      <p:pic>
        <p:nvPicPr>
          <p:cNvPr id="10" name="Picture 9"/>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28571" t="19694"/>
          <a:stretch/>
        </p:blipFill>
        <p:spPr>
          <a:xfrm>
            <a:off x="6773938" y="2109197"/>
            <a:ext cx="2369396" cy="1876739"/>
          </a:xfrm>
          <a:prstGeom prst="rect">
            <a:avLst/>
          </a:prstGeom>
        </p:spPr>
      </p:pic>
      <p:sp>
        <p:nvSpPr>
          <p:cNvPr id="12297" name="CasellaDiTesto 4"/>
          <p:cNvSpPr txBox="1">
            <a:spLocks noChangeArrowheads="1"/>
          </p:cNvSpPr>
          <p:nvPr/>
        </p:nvSpPr>
        <p:spPr bwMode="auto">
          <a:xfrm>
            <a:off x="3041789" y="2042697"/>
            <a:ext cx="5286375" cy="1456809"/>
          </a:xfrm>
          <a:prstGeom prst="rect">
            <a:avLst/>
          </a:prstGeom>
          <a:noFill/>
          <a:ln>
            <a:noFill/>
          </a:ln>
          <a:extLst/>
        </p:spPr>
        <p:txBody>
          <a:bodyPr wrap="square">
            <a:spAutoFit/>
          </a:bodyPr>
          <a:lstStyle>
            <a:lvl1pPr defTabSz="430213" eaLnBrk="0" hangingPunct="0">
              <a:defRPr>
                <a:solidFill>
                  <a:schemeClr val="tx1"/>
                </a:solidFill>
                <a:latin typeface="Arial" pitchFamily="34" charset="0"/>
                <a:cs typeface="Arial" pitchFamily="34" charset="0"/>
              </a:defRPr>
            </a:lvl1pPr>
            <a:lvl2pPr marL="742950" indent="-285750" defTabSz="430213" eaLnBrk="0" hangingPunct="0">
              <a:defRPr>
                <a:solidFill>
                  <a:schemeClr val="tx1"/>
                </a:solidFill>
                <a:latin typeface="Arial" pitchFamily="34" charset="0"/>
                <a:cs typeface="Arial" pitchFamily="34" charset="0"/>
              </a:defRPr>
            </a:lvl2pPr>
            <a:lvl3pPr marL="1143000" indent="-228600" defTabSz="430213" eaLnBrk="0" hangingPunct="0">
              <a:defRPr>
                <a:solidFill>
                  <a:schemeClr val="tx1"/>
                </a:solidFill>
                <a:latin typeface="Arial" pitchFamily="34" charset="0"/>
                <a:cs typeface="Arial" pitchFamily="34" charset="0"/>
              </a:defRPr>
            </a:lvl3pPr>
            <a:lvl4pPr marL="1600200" indent="-228600" defTabSz="430213" eaLnBrk="0" hangingPunct="0">
              <a:defRPr>
                <a:solidFill>
                  <a:schemeClr val="tx1"/>
                </a:solidFill>
                <a:latin typeface="Arial" pitchFamily="34" charset="0"/>
                <a:cs typeface="Arial" pitchFamily="34" charset="0"/>
              </a:defRPr>
            </a:lvl4pPr>
            <a:lvl5pPr marL="2057400" indent="-228600" defTabSz="430213" eaLnBrk="0" hangingPunct="0">
              <a:defRPr>
                <a:solidFill>
                  <a:schemeClr val="tx1"/>
                </a:solidFill>
                <a:latin typeface="Arial" pitchFamily="34" charset="0"/>
                <a:cs typeface="Arial" pitchFamily="34" charset="0"/>
              </a:defRPr>
            </a:lvl5pPr>
            <a:lvl6pPr marL="2514600" indent="-228600" defTabSz="430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30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30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302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400"/>
              </a:spcAft>
              <a:buSzPct val="100000"/>
            </a:pPr>
            <a:endParaRPr lang="it-IT" altLang="it-IT" b="1" dirty="0" smtClean="0">
              <a:solidFill>
                <a:srgbClr val="3A5599"/>
              </a:solidFill>
              <a:latin typeface="HP Simplified"/>
              <a:ea typeface="HP Simplified"/>
              <a:cs typeface="HP Simplified"/>
            </a:endParaRPr>
          </a:p>
          <a:p>
            <a:pPr algn="ctr" eaLnBrk="1" hangingPunct="1">
              <a:spcAft>
                <a:spcPts val="400"/>
              </a:spcAft>
              <a:buSzPct val="100000"/>
            </a:pPr>
            <a:r>
              <a:rPr lang="it-IT" altLang="it-IT" sz="3200" b="1" dirty="0">
                <a:solidFill>
                  <a:srgbClr val="0A7736"/>
                </a:solidFill>
                <a:latin typeface="HP Simplified"/>
                <a:ea typeface="HP Simplified"/>
                <a:cs typeface="HP Simplified"/>
              </a:rPr>
              <a:t>LA VALUTAZIONE </a:t>
            </a:r>
          </a:p>
          <a:p>
            <a:pPr algn="ctr" eaLnBrk="1" hangingPunct="1">
              <a:spcAft>
                <a:spcPts val="400"/>
              </a:spcAft>
              <a:buSzPct val="100000"/>
            </a:pPr>
            <a:r>
              <a:rPr lang="it-IT" altLang="it-IT" sz="3200" b="1" dirty="0">
                <a:solidFill>
                  <a:srgbClr val="0A7736"/>
                </a:solidFill>
                <a:latin typeface="HP Simplified"/>
                <a:ea typeface="HP Simplified"/>
                <a:cs typeface="HP Simplified"/>
              </a:rPr>
              <a:t>DEI DIRIGENTI SCOLASTICI</a:t>
            </a:r>
          </a:p>
        </p:txBody>
      </p:sp>
      <p:sp>
        <p:nvSpPr>
          <p:cNvPr id="4" name="CasellaDiTesto 3"/>
          <p:cNvSpPr txBox="1"/>
          <p:nvPr/>
        </p:nvSpPr>
        <p:spPr>
          <a:xfrm>
            <a:off x="5770701" y="4025245"/>
            <a:ext cx="3239949" cy="1025922"/>
          </a:xfrm>
          <a:prstGeom prst="rect">
            <a:avLst/>
          </a:prstGeom>
          <a:noFill/>
        </p:spPr>
        <p:txBody>
          <a:bodyPr wrap="square" rtlCol="0">
            <a:spAutoFit/>
          </a:bodyPr>
          <a:lstStyle/>
          <a:p>
            <a:pPr marL="0" algn="r" defTabSz="430213">
              <a:spcAft>
                <a:spcPts val="400"/>
              </a:spcAft>
              <a:buSzPct val="100000"/>
            </a:pPr>
            <a:r>
              <a:rPr lang="it-IT" b="1" dirty="0" smtClean="0">
                <a:solidFill>
                  <a:srgbClr val="0A7736"/>
                </a:solidFill>
                <a:latin typeface="HP Simplified"/>
                <a:ea typeface="HP Simplified"/>
                <a:cs typeface="HP Simplified"/>
              </a:rPr>
              <a:t>USR Campania</a:t>
            </a:r>
          </a:p>
          <a:p>
            <a:pPr marL="0" algn="r" defTabSz="430213">
              <a:spcAft>
                <a:spcPts val="400"/>
              </a:spcAft>
              <a:buSzPct val="100000"/>
            </a:pPr>
            <a:r>
              <a:rPr lang="it-IT" b="1" dirty="0" smtClean="0">
                <a:solidFill>
                  <a:srgbClr val="0A7736"/>
                </a:solidFill>
                <a:latin typeface="HP Simplified"/>
                <a:ea typeface="HP Simplified"/>
                <a:cs typeface="HP Simplified"/>
              </a:rPr>
              <a:t>Napoli: 16 maggio 2017</a:t>
            </a:r>
          </a:p>
          <a:p>
            <a:pPr marL="0" algn="r" defTabSz="430213">
              <a:spcAft>
                <a:spcPts val="400"/>
              </a:spcAft>
              <a:buSzPct val="100000"/>
            </a:pPr>
            <a:r>
              <a:rPr lang="it-IT" b="1" i="1" dirty="0" smtClean="0">
                <a:solidFill>
                  <a:srgbClr val="0A7736"/>
                </a:solidFill>
                <a:latin typeface="HP Simplified"/>
                <a:ea typeface="HP Simplified"/>
                <a:cs typeface="HP Simplified"/>
              </a:rPr>
              <a:t>Damiano Previtali</a:t>
            </a:r>
            <a:endParaRPr lang="it-IT" b="1" i="1" dirty="0">
              <a:solidFill>
                <a:srgbClr val="0A7736"/>
              </a:solidFill>
              <a:latin typeface="HP Simplified"/>
              <a:ea typeface="HP Simplified"/>
              <a:cs typeface="HP Simplified"/>
            </a:endParaRPr>
          </a:p>
        </p:txBody>
      </p:sp>
    </p:spTree>
    <p:extLst>
      <p:ext uri="{BB962C8B-B14F-4D97-AF65-F5344CB8AC3E}">
        <p14:creationId xmlns:p14="http://schemas.microsoft.com/office/powerpoint/2010/main" val="2880167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6224" y="2217807"/>
            <a:ext cx="8543925" cy="707886"/>
          </a:xfrm>
          <a:prstGeom prst="rect">
            <a:avLst/>
          </a:prstGeom>
          <a:noFill/>
        </p:spPr>
        <p:txBody>
          <a:bodyPr wrap="square" rtlCol="0">
            <a:spAutoFit/>
          </a:bodyPr>
          <a:lstStyle/>
          <a:p>
            <a:pPr algn="ctr"/>
            <a:r>
              <a:rPr lang="it-IT" sz="4000" b="1" dirty="0" smtClean="0">
                <a:solidFill>
                  <a:srgbClr val="0A7736"/>
                </a:solidFill>
                <a:ea typeface="HP Simplified"/>
              </a:rPr>
              <a:t>1. Le lezioni apprese</a:t>
            </a:r>
            <a:endParaRPr lang="it-IT" sz="3600" dirty="0" smtClean="0">
              <a:solidFill>
                <a:srgbClr val="0A7736"/>
              </a:solidFill>
            </a:endParaRPr>
          </a:p>
        </p:txBody>
      </p:sp>
    </p:spTree>
    <p:extLst>
      <p:ext uri="{BB962C8B-B14F-4D97-AF65-F5344CB8AC3E}">
        <p14:creationId xmlns:p14="http://schemas.microsoft.com/office/powerpoint/2010/main" val="2444892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37666"/>
            <a:ext cx="8292973" cy="646331"/>
          </a:xfrm>
          <a:prstGeom prst="rect">
            <a:avLst/>
          </a:prstGeom>
          <a:noFill/>
        </p:spPr>
        <p:txBody>
          <a:bodyPr wrap="square" rtlCol="0">
            <a:spAutoFit/>
          </a:bodyPr>
          <a:lstStyle/>
          <a:p>
            <a:r>
              <a:rPr lang="it-IT" b="1" dirty="0">
                <a:solidFill>
                  <a:srgbClr val="0A7736"/>
                </a:solidFill>
                <a:ea typeface="HP Simplified"/>
              </a:rPr>
              <a:t>1999 - Dal documento del Ministro sul disegno di valutazione dei capi di istituto </a:t>
            </a:r>
          </a:p>
        </p:txBody>
      </p:sp>
      <p:sp>
        <p:nvSpPr>
          <p:cNvPr id="2" name="Isosceles Triangle 1"/>
          <p:cNvSpPr/>
          <p:nvPr/>
        </p:nvSpPr>
        <p:spPr>
          <a:xfrm rot="10800000">
            <a:off x="2303930" y="14291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689403"/>
            <a:ext cx="8292973" cy="2354491"/>
          </a:xfrm>
          <a:prstGeom prst="rect">
            <a:avLst/>
          </a:prstGeom>
          <a:noFill/>
        </p:spPr>
        <p:txBody>
          <a:bodyPr wrap="square" rtlCol="0">
            <a:spAutoFit/>
          </a:bodyPr>
          <a:lstStyle/>
          <a:p>
            <a:r>
              <a:rPr lang="it-IT" sz="1600" dirty="0" smtClean="0">
                <a:ea typeface="Open Sans" panose="020B0606030504020204" pitchFamily="34" charset="0"/>
              </a:rPr>
              <a:t>Il sistema di valutazione deve:</a:t>
            </a:r>
          </a:p>
          <a:p>
            <a:endParaRPr lang="it-IT" sz="1600" dirty="0" smtClean="0">
              <a:ea typeface="Open Sans" panose="020B0606030504020204" pitchFamily="34" charset="0"/>
            </a:endParaRPr>
          </a:p>
          <a:p>
            <a:pPr marL="342900" lvl="0" indent="-342900">
              <a:spcBef>
                <a:spcPts val="600"/>
              </a:spcBef>
              <a:spcAft>
                <a:spcPts val="600"/>
              </a:spcAft>
              <a:buFont typeface="+mj-lt"/>
              <a:buAutoNum type="arabicPeriod"/>
            </a:pPr>
            <a:r>
              <a:rPr lang="it-IT" sz="1600" b="1" dirty="0" smtClean="0">
                <a:ea typeface="Open Sans" panose="020B0606030504020204" pitchFamily="34" charset="0"/>
              </a:rPr>
              <a:t> superare le logiche </a:t>
            </a:r>
            <a:r>
              <a:rPr lang="it-IT" sz="1600" dirty="0" smtClean="0">
                <a:ea typeface="Open Sans" panose="020B0606030504020204" pitchFamily="34" charset="0"/>
              </a:rPr>
              <a:t>autoreferenziali prevedendo l'intervento di soggetti diversi</a:t>
            </a:r>
          </a:p>
          <a:p>
            <a:pPr marL="342900" lvl="0" indent="-342900">
              <a:spcBef>
                <a:spcPts val="600"/>
              </a:spcBef>
              <a:spcAft>
                <a:spcPts val="600"/>
              </a:spcAft>
              <a:buFont typeface="+mj-lt"/>
              <a:buAutoNum type="arabicPeriod"/>
            </a:pPr>
            <a:r>
              <a:rPr lang="it-IT" sz="1600" dirty="0" smtClean="0">
                <a:ea typeface="Open Sans" panose="020B0606030504020204" pitchFamily="34" charset="0"/>
              </a:rPr>
              <a:t>basarsi sull'</a:t>
            </a:r>
            <a:r>
              <a:rPr lang="it-IT" sz="1600" b="1" dirty="0" smtClean="0">
                <a:ea typeface="Open Sans" panose="020B0606030504020204" pitchFamily="34" charset="0"/>
              </a:rPr>
              <a:t>autoanalisi</a:t>
            </a:r>
            <a:r>
              <a:rPr lang="it-IT" sz="1600" dirty="0" smtClean="0">
                <a:ea typeface="Open Sans" panose="020B0606030504020204" pitchFamily="34" charset="0"/>
              </a:rPr>
              <a:t> del capo d'istituto</a:t>
            </a:r>
          </a:p>
          <a:p>
            <a:pPr marL="342900" lvl="0" indent="-342900">
              <a:spcBef>
                <a:spcPts val="600"/>
              </a:spcBef>
              <a:spcAft>
                <a:spcPts val="600"/>
              </a:spcAft>
              <a:buFont typeface="+mj-lt"/>
              <a:buAutoNum type="arabicPeriod"/>
            </a:pPr>
            <a:r>
              <a:rPr lang="it-IT" sz="1600" dirty="0" smtClean="0">
                <a:ea typeface="Open Sans" panose="020B0606030504020204" pitchFamily="34" charset="0"/>
              </a:rPr>
              <a:t>prevedere la valutazione di un soggetto terzo (</a:t>
            </a:r>
            <a:r>
              <a:rPr lang="it-IT" sz="1600" b="1" dirty="0" smtClean="0">
                <a:ea typeface="Open Sans" panose="020B0606030504020204" pitchFamily="34" charset="0"/>
              </a:rPr>
              <a:t>Nuclei di valutazione</a:t>
            </a:r>
            <a:r>
              <a:rPr lang="it-IT" sz="1600" dirty="0" smtClean="0">
                <a:ea typeface="Open Sans" panose="020B0606030504020204" pitchFamily="34" charset="0"/>
              </a:rPr>
              <a:t>)</a:t>
            </a:r>
          </a:p>
          <a:p>
            <a:pPr marL="342900" lvl="0" indent="-342900">
              <a:spcBef>
                <a:spcPts val="600"/>
              </a:spcBef>
              <a:spcAft>
                <a:spcPts val="600"/>
              </a:spcAft>
              <a:buFont typeface="+mj-lt"/>
              <a:buAutoNum type="arabicPeriod"/>
            </a:pPr>
            <a:r>
              <a:rPr lang="it-IT" sz="1600" dirty="0" smtClean="0">
                <a:ea typeface="Open Sans" panose="020B0606030504020204" pitchFamily="34" charset="0"/>
              </a:rPr>
              <a:t>prevedere il </a:t>
            </a:r>
            <a:r>
              <a:rPr lang="it-IT" sz="1600" b="1" dirty="0" smtClean="0">
                <a:ea typeface="Open Sans" panose="020B0606030504020204" pitchFamily="34" charset="0"/>
              </a:rPr>
              <a:t>feedback agli interessati </a:t>
            </a:r>
            <a:r>
              <a:rPr lang="it-IT" sz="1600" dirty="0" smtClean="0">
                <a:ea typeface="Open Sans" panose="020B0606030504020204" pitchFamily="34" charset="0"/>
              </a:rPr>
              <a:t>attraverso un colloquio di restituzione della valutazione ai capi d'istituto che lo richiedano</a:t>
            </a:r>
            <a:endParaRPr lang="it-IT" sz="1600" dirty="0">
              <a:ea typeface="Open Sans" panose="020B0606030504020204" pitchFamily="34" charset="0"/>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it-IT" sz="2000" b="1" dirty="0">
                <a:solidFill>
                  <a:srgbClr val="0A7736"/>
                </a:solidFill>
                <a:ea typeface="HP Simplified"/>
              </a:rPr>
              <a:t>Lezione n. 1: le basi di riferimento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37260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CCNI scuola 31 agosto 1999  art. 41 - La valutazione del capo di istituto</a:t>
            </a:r>
          </a:p>
        </p:txBody>
      </p:sp>
      <p:sp>
        <p:nvSpPr>
          <p:cNvPr id="2" name="Isosceles Triangle 1"/>
          <p:cNvSpPr/>
          <p:nvPr/>
        </p:nvSpPr>
        <p:spPr>
          <a:xfrm rot="10800000">
            <a:off x="2303930" y="14418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714803"/>
            <a:ext cx="8292973" cy="2616101"/>
          </a:xfrm>
          <a:prstGeom prst="rect">
            <a:avLst/>
          </a:prstGeom>
          <a:noFill/>
        </p:spPr>
        <p:txBody>
          <a:bodyPr wrap="square" rtlCol="0">
            <a:spAutoFit/>
          </a:bodyPr>
          <a:lstStyle/>
          <a:p>
            <a:pPr marL="342900" indent="-342900"/>
            <a:r>
              <a:rPr lang="it-IT" sz="1600" dirty="0"/>
              <a:t>Nel valutare l'attività dei capi di istituto, </a:t>
            </a:r>
            <a:r>
              <a:rPr lang="it-IT" sz="1600" b="1" dirty="0">
                <a:ea typeface="HP Simplified"/>
              </a:rPr>
              <a:t>i nuclei dovranno </a:t>
            </a:r>
            <a:r>
              <a:rPr lang="it-IT" sz="1600" dirty="0"/>
              <a:t>considerare:</a:t>
            </a:r>
          </a:p>
          <a:p>
            <a:pPr marL="354013" indent="-354013"/>
            <a:endParaRPr lang="it-IT" sz="1600" dirty="0"/>
          </a:p>
          <a:p>
            <a:pPr marL="342900" indent="-342900">
              <a:buFont typeface="+mj-lt"/>
              <a:buAutoNum type="arabicPeriod"/>
            </a:pPr>
            <a:r>
              <a:rPr lang="it-IT" sz="1600" b="1" dirty="0"/>
              <a:t>direzione e organizzazione </a:t>
            </a:r>
            <a:r>
              <a:rPr lang="it-IT" sz="1600" dirty="0"/>
              <a:t>dell’istituzione scolastica;</a:t>
            </a:r>
          </a:p>
          <a:p>
            <a:pPr marL="342900" indent="-342900">
              <a:buFont typeface="+mj-lt"/>
              <a:buAutoNum type="arabicPeriod"/>
            </a:pPr>
            <a:endParaRPr lang="it-IT" sz="1600" b="1" dirty="0"/>
          </a:p>
          <a:p>
            <a:pPr marL="342900" indent="-342900">
              <a:buFont typeface="+mj-lt"/>
              <a:buAutoNum type="arabicPeriod"/>
            </a:pPr>
            <a:r>
              <a:rPr lang="it-IT" sz="1600" b="1" dirty="0"/>
              <a:t>relazioni interne ed esterne;</a:t>
            </a:r>
          </a:p>
          <a:p>
            <a:pPr marL="342900" indent="-342900">
              <a:buFont typeface="+mj-lt"/>
              <a:buAutoNum type="arabicPeriod"/>
            </a:pPr>
            <a:endParaRPr lang="it-IT" sz="1600" b="1" dirty="0"/>
          </a:p>
          <a:p>
            <a:pPr marL="342900" indent="-342900">
              <a:buFont typeface="+mj-lt"/>
              <a:buAutoNum type="arabicPeriod"/>
            </a:pPr>
            <a:r>
              <a:rPr lang="it-IT" sz="1600" b="1" dirty="0"/>
              <a:t>innovazione e sviluppo;</a:t>
            </a:r>
          </a:p>
          <a:p>
            <a:pPr marL="342900" indent="-342900">
              <a:buFont typeface="+mj-lt"/>
              <a:buAutoNum type="arabicPeriod"/>
            </a:pPr>
            <a:endParaRPr lang="it-IT" sz="1600" b="1" dirty="0"/>
          </a:p>
          <a:p>
            <a:pPr marL="342900" indent="-342900">
              <a:buFont typeface="+mj-lt"/>
              <a:buAutoNum type="arabicPeriod"/>
            </a:pPr>
            <a:r>
              <a:rPr lang="it-IT" sz="1600" b="1" dirty="0"/>
              <a:t>valorizzazione delle risorse umane </a:t>
            </a:r>
            <a:r>
              <a:rPr lang="it-IT" sz="1600" dirty="0"/>
              <a:t>e gestione delle risorse finanziarie e strumentali a disposizione.</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Lezione n. 2: i criteri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286199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2003 – 2006: la sperimentazione SIVADIS</a:t>
            </a:r>
          </a:p>
        </p:txBody>
      </p:sp>
      <p:sp>
        <p:nvSpPr>
          <p:cNvPr id="2" name="Isosceles Triangle 1"/>
          <p:cNvSpPr/>
          <p:nvPr/>
        </p:nvSpPr>
        <p:spPr>
          <a:xfrm rot="10800000">
            <a:off x="2303930" y="14418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714803"/>
            <a:ext cx="8292973" cy="2754600"/>
          </a:xfrm>
          <a:prstGeom prst="rect">
            <a:avLst/>
          </a:prstGeom>
          <a:noFill/>
        </p:spPr>
        <p:txBody>
          <a:bodyPr wrap="square" rtlCol="0">
            <a:spAutoFit/>
          </a:bodyPr>
          <a:lstStyle/>
          <a:p>
            <a:pPr lvl="0"/>
            <a:r>
              <a:rPr lang="it-IT" sz="1600" dirty="0"/>
              <a:t>Le criticità rilevate dal monitoraggio INVALSI e trasmesse al Ministro: </a:t>
            </a:r>
          </a:p>
          <a:p>
            <a:pPr lvl="0"/>
            <a:endParaRPr lang="it-IT" sz="1600" dirty="0"/>
          </a:p>
          <a:p>
            <a:pPr marL="457200" lvl="0" indent="-457200">
              <a:spcBef>
                <a:spcPts val="600"/>
              </a:spcBef>
              <a:spcAft>
                <a:spcPts val="600"/>
              </a:spcAft>
              <a:buFont typeface="Wingdings" panose="05000000000000000000" pitchFamily="2" charset="2"/>
              <a:buChar char="§"/>
            </a:pPr>
            <a:r>
              <a:rPr lang="it-IT" sz="1600" b="1" dirty="0"/>
              <a:t>poca trasparenza</a:t>
            </a:r>
            <a:r>
              <a:rPr lang="it-IT" sz="1600" dirty="0"/>
              <a:t> delle </a:t>
            </a:r>
            <a:r>
              <a:rPr lang="it-IT" sz="1600" dirty="0" smtClean="0"/>
              <a:t>procedure</a:t>
            </a:r>
            <a:endParaRPr lang="it-IT" sz="1600" dirty="0"/>
          </a:p>
          <a:p>
            <a:pPr marL="457200" lvl="0" indent="-457200">
              <a:spcBef>
                <a:spcPts val="600"/>
              </a:spcBef>
              <a:spcAft>
                <a:spcPts val="600"/>
              </a:spcAft>
              <a:buFont typeface="Wingdings" panose="05000000000000000000" pitchFamily="2" charset="2"/>
              <a:buChar char="§"/>
            </a:pPr>
            <a:r>
              <a:rPr lang="it-IT" sz="1600" b="1" dirty="0"/>
              <a:t>non oggettività </a:t>
            </a:r>
            <a:r>
              <a:rPr lang="it-IT" sz="1600" dirty="0"/>
              <a:t>dei criteri </a:t>
            </a:r>
          </a:p>
          <a:p>
            <a:pPr marL="457200" lvl="0" indent="-457200">
              <a:spcBef>
                <a:spcPts val="600"/>
              </a:spcBef>
              <a:spcAft>
                <a:spcPts val="600"/>
              </a:spcAft>
              <a:buFont typeface="Wingdings" panose="05000000000000000000" pitchFamily="2" charset="2"/>
              <a:buChar char="§"/>
            </a:pPr>
            <a:r>
              <a:rPr lang="it-IT" sz="1600" b="1" dirty="0"/>
              <a:t>non omogeneità </a:t>
            </a:r>
            <a:r>
              <a:rPr lang="it-IT" sz="1600" dirty="0"/>
              <a:t>dell’applicazione in campo nazionale e </a:t>
            </a:r>
            <a:r>
              <a:rPr lang="it-IT" sz="1600" dirty="0" smtClean="0"/>
              <a:t>regionale</a:t>
            </a:r>
            <a:endParaRPr lang="it-IT" sz="1600" dirty="0"/>
          </a:p>
          <a:p>
            <a:pPr marL="457200" lvl="0" indent="-457200">
              <a:spcBef>
                <a:spcPts val="600"/>
              </a:spcBef>
              <a:spcAft>
                <a:spcPts val="600"/>
              </a:spcAft>
              <a:buFont typeface="Wingdings" panose="05000000000000000000" pitchFamily="2" charset="2"/>
              <a:buChar char="§"/>
            </a:pPr>
            <a:r>
              <a:rPr lang="it-IT" sz="1600" b="1" dirty="0"/>
              <a:t>mancanza di ponderazione </a:t>
            </a:r>
            <a:r>
              <a:rPr lang="it-IT" sz="1600" dirty="0"/>
              <a:t>delle diverse condizioni operative in cui i </a:t>
            </a:r>
            <a:r>
              <a:rPr lang="it-IT" sz="1600" dirty="0" smtClean="0"/>
              <a:t>Dirigenti </a:t>
            </a:r>
            <a:r>
              <a:rPr lang="it-IT" sz="1600" dirty="0"/>
              <a:t>esercitano il loro </a:t>
            </a:r>
            <a:r>
              <a:rPr lang="it-IT" sz="1600" dirty="0" smtClean="0"/>
              <a:t>ruolo</a:t>
            </a:r>
            <a:endParaRPr lang="it-IT" sz="1600" dirty="0"/>
          </a:p>
          <a:p>
            <a:pPr marL="457200" lvl="0" indent="-457200">
              <a:spcBef>
                <a:spcPts val="600"/>
              </a:spcBef>
              <a:spcAft>
                <a:spcPts val="600"/>
              </a:spcAft>
              <a:buFont typeface="Wingdings" panose="05000000000000000000" pitchFamily="2" charset="2"/>
              <a:buChar char="§"/>
            </a:pPr>
            <a:r>
              <a:rPr lang="it-IT" sz="1600" b="1" dirty="0"/>
              <a:t>assenza di un quadro comune </a:t>
            </a:r>
            <a:r>
              <a:rPr lang="it-IT" sz="1600" dirty="0"/>
              <a:t>di dati di riferimento</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Lezione n. 3: le criticità</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744614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2008 - Il progetto INVALSI</a:t>
            </a:r>
          </a:p>
        </p:txBody>
      </p:sp>
      <p:sp>
        <p:nvSpPr>
          <p:cNvPr id="2" name="Isosceles Triangle 1"/>
          <p:cNvSpPr/>
          <p:nvPr/>
        </p:nvSpPr>
        <p:spPr>
          <a:xfrm rot="10800000">
            <a:off x="2303930" y="14418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714803"/>
            <a:ext cx="8292973" cy="2585323"/>
          </a:xfrm>
          <a:prstGeom prst="rect">
            <a:avLst/>
          </a:prstGeom>
          <a:noFill/>
        </p:spPr>
        <p:txBody>
          <a:bodyPr wrap="square" rtlCol="0">
            <a:spAutoFit/>
          </a:bodyPr>
          <a:lstStyle/>
          <a:p>
            <a:pPr lvl="0"/>
            <a:r>
              <a:rPr lang="it-IT" b="1" dirty="0"/>
              <a:t>Obiettivi di missione:  </a:t>
            </a:r>
          </a:p>
          <a:p>
            <a:pPr lvl="1"/>
            <a:r>
              <a:rPr lang="it-IT" dirty="0"/>
              <a:t>sono quantitativi, sono rilevabili, sono da raggiungere nel percorso triennale di valutazione, sono definiti </a:t>
            </a:r>
            <a:r>
              <a:rPr lang="it-IT" b="1" dirty="0"/>
              <a:t>prioritariamente in termini di miglioramento dei tassi di apprendimento</a:t>
            </a:r>
            <a:r>
              <a:rPr lang="it-IT" dirty="0"/>
              <a:t> e di riduzione dei tassi di abbandono degli studenti.</a:t>
            </a:r>
          </a:p>
          <a:p>
            <a:pPr lvl="0"/>
            <a:endParaRPr lang="it-IT" dirty="0"/>
          </a:p>
          <a:p>
            <a:pPr lvl="0"/>
            <a:r>
              <a:rPr lang="it-IT" b="1" dirty="0"/>
              <a:t>Obiettivi di leadership</a:t>
            </a:r>
            <a:r>
              <a:rPr lang="it-IT" dirty="0"/>
              <a:t>: </a:t>
            </a:r>
          </a:p>
          <a:p>
            <a:pPr lvl="1"/>
            <a:r>
              <a:rPr lang="it-IT" dirty="0"/>
              <a:t>sono legati alle </a:t>
            </a:r>
            <a:r>
              <a:rPr lang="it-IT" b="1" dirty="0"/>
              <a:t>azioni professionali </a:t>
            </a:r>
            <a:r>
              <a:rPr lang="it-IT" dirty="0"/>
              <a:t>che il dirigente scolastico mette in atto per raggiungere gli obiettivi di missione</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Lezione n. 4: gli obiettivi</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66094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2013 -  MIUR: Progetto per i Dirigenti scolastici neo immessi in ruolo</a:t>
            </a:r>
          </a:p>
        </p:txBody>
      </p:sp>
      <p:sp>
        <p:nvSpPr>
          <p:cNvPr id="2" name="Isosceles Triangle 1"/>
          <p:cNvSpPr/>
          <p:nvPr/>
        </p:nvSpPr>
        <p:spPr>
          <a:xfrm rot="10800000">
            <a:off x="2303930" y="14418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66738" y="2029128"/>
            <a:ext cx="8292973" cy="1754326"/>
          </a:xfrm>
          <a:prstGeom prst="rect">
            <a:avLst/>
          </a:prstGeom>
          <a:noFill/>
        </p:spPr>
        <p:txBody>
          <a:bodyPr wrap="square" rtlCol="0">
            <a:spAutoFit/>
          </a:bodyPr>
          <a:lstStyle/>
          <a:p>
            <a:pPr algn="just"/>
            <a:r>
              <a:rPr lang="it-IT" dirty="0"/>
              <a:t>Dal progetto:</a:t>
            </a:r>
          </a:p>
          <a:p>
            <a:pPr algn="just"/>
            <a:r>
              <a:rPr lang="it-IT" dirty="0"/>
              <a:t> </a:t>
            </a:r>
          </a:p>
          <a:p>
            <a:pPr algn="just"/>
            <a:r>
              <a:rPr lang="it-IT" dirty="0"/>
              <a:t>«</a:t>
            </a:r>
            <a:r>
              <a:rPr lang="it-IT" b="1" dirty="0"/>
              <a:t>Gli obiettivi </a:t>
            </a:r>
            <a:r>
              <a:rPr lang="it-IT" dirty="0"/>
              <a:t>da raggiungere scaturiscono dal processo di autovalutazione e sono </a:t>
            </a:r>
            <a:r>
              <a:rPr lang="it-IT" b="1" dirty="0"/>
              <a:t>esplicitamente indicati nel Rapporto</a:t>
            </a:r>
            <a:r>
              <a:rPr lang="it-IT" dirty="0"/>
              <a:t>; vengono proposti dal Dirigente scolastico al Direttore dell’Ufficio Scolastico Regionale per la loro effettiva definizione e la </a:t>
            </a:r>
            <a:r>
              <a:rPr lang="it-IT" b="1" dirty="0"/>
              <a:t>conseguente assegnazione </a:t>
            </a:r>
            <a:r>
              <a:rPr lang="it-IT" b="1" dirty="0" smtClean="0"/>
              <a:t>nell’incarico</a:t>
            </a:r>
            <a:r>
              <a:rPr lang="it-IT" dirty="0" smtClean="0"/>
              <a:t>» </a:t>
            </a:r>
            <a:endParaRPr lang="it-IT" dirty="0"/>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Lezione n. 5: l’incarico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048598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2"/>
          <p:cNvSpPr txBox="1">
            <a:spLocks/>
          </p:cNvSpPr>
          <p:nvPr/>
        </p:nvSpPr>
        <p:spPr>
          <a:xfrm>
            <a:off x="284085" y="830797"/>
            <a:ext cx="8664605" cy="3859076"/>
          </a:xfrm>
          <a:prstGeom prst="rect">
            <a:avLst/>
          </a:prstGeom>
        </p:spPr>
        <p:txBody>
          <a:bodyPr/>
          <a:lstStyle>
            <a:lvl1pPr algn="l" defTabSz="457200" rtl="0" eaLnBrk="0" fontAlgn="base" hangingPunct="0">
              <a:spcBef>
                <a:spcPct val="0"/>
              </a:spcBef>
              <a:spcAft>
                <a:spcPts val="400"/>
              </a:spcAft>
              <a:buSzPct val="100000"/>
              <a:buFont typeface="Arial" pitchFamily="34" charset="0"/>
              <a:defRPr b="1" kern="1200">
                <a:solidFill>
                  <a:srgbClr val="0096D6"/>
                </a:solidFill>
                <a:latin typeface="HP Simplified" pitchFamily="34" charset="0"/>
                <a:ea typeface="HP Simplified"/>
                <a:cs typeface="HP Simplified" pitchFamily="34" charset="0"/>
              </a:defRPr>
            </a:lvl1pPr>
            <a:lvl2pPr algn="l" defTabSz="430213" rtl="0" eaLnBrk="0" fontAlgn="base" hangingPunct="0">
              <a:spcBef>
                <a:spcPct val="0"/>
              </a:spcBef>
              <a:spcAft>
                <a:spcPts val="400"/>
              </a:spcAft>
              <a:buSzPct val="100000"/>
              <a:buFont typeface="Lucida Grande"/>
              <a:defRPr sz="1600" kern="1200">
                <a:solidFill>
                  <a:srgbClr val="000000"/>
                </a:solidFill>
                <a:latin typeface="HP Simplified" pitchFamily="34" charset="0"/>
                <a:ea typeface="HP Simplified"/>
                <a:cs typeface="HP Simplified" pitchFamily="34" charset="0"/>
              </a:defRPr>
            </a:lvl2pPr>
            <a:lvl3pPr marL="169863" indent="-16986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3pPr>
            <a:lvl4pPr marL="341313" indent="-180975" algn="l" defTabSz="457200" rtl="0" eaLnBrk="0" fontAlgn="base" hangingPunct="0">
              <a:spcBef>
                <a:spcPct val="0"/>
              </a:spcBef>
              <a:spcAft>
                <a:spcPts val="400"/>
              </a:spcAft>
              <a:buSzPct val="80000"/>
              <a:buFont typeface="HP Simplified"/>
              <a:buChar char="–"/>
              <a:defRPr lang="en-US" sz="1400" kern="1200" dirty="0">
                <a:solidFill>
                  <a:srgbClr val="000000"/>
                </a:solidFill>
                <a:latin typeface="HP Simplified" pitchFamily="34" charset="0"/>
                <a:ea typeface="HP Simplified"/>
                <a:cs typeface="HP Simplified" pitchFamily="34" charset="0"/>
              </a:defRPr>
            </a:lvl4pPr>
            <a:lvl5pPr marL="469900" indent="-15081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Tx/>
              <a:buChar char="-"/>
            </a:pPr>
            <a:r>
              <a:rPr lang="it-IT" sz="1600" dirty="0" smtClean="0">
                <a:solidFill>
                  <a:schemeClr val="tx1"/>
                </a:solidFill>
                <a:ea typeface="Times New Roman" pitchFamily="18" charset="0"/>
                <a:cs typeface="Times New Roman" pitchFamily="18" charset="0"/>
              </a:rPr>
              <a:t>Arriviamo alla valutazione dei Dirigenti scolastici dopo 15 anni …</a:t>
            </a:r>
          </a:p>
          <a:p>
            <a:pPr marL="342900" indent="-342900">
              <a:buFontTx/>
              <a:buChar char="-"/>
            </a:pPr>
            <a:r>
              <a:rPr lang="it-IT" sz="1600" dirty="0" smtClean="0">
                <a:solidFill>
                  <a:schemeClr val="tx1"/>
                </a:solidFill>
                <a:ea typeface="Times New Roman" pitchFamily="18" charset="0"/>
                <a:cs typeface="Times New Roman" pitchFamily="18" charset="0"/>
              </a:rPr>
              <a:t>Arriviamo nel momento di massima difficoltà per i Dirigenti scolastici …</a:t>
            </a:r>
          </a:p>
          <a:p>
            <a:pPr marL="342900" indent="-342900">
              <a:buFontTx/>
              <a:buChar char="-"/>
            </a:pPr>
            <a:r>
              <a:rPr lang="it-IT" sz="1600" dirty="0" smtClean="0">
                <a:solidFill>
                  <a:schemeClr val="tx1"/>
                </a:solidFill>
                <a:cs typeface="Times New Roman" pitchFamily="18" charset="0"/>
              </a:rPr>
              <a:t>La valutazione </a:t>
            </a:r>
            <a:r>
              <a:rPr lang="it-IT" sz="1600" smtClean="0">
                <a:solidFill>
                  <a:schemeClr val="tx1"/>
                </a:solidFill>
                <a:cs typeface="Times New Roman" pitchFamily="18" charset="0"/>
              </a:rPr>
              <a:t>dei Dirigenti </a:t>
            </a:r>
            <a:r>
              <a:rPr lang="it-IT" sz="1600" dirty="0" smtClean="0">
                <a:solidFill>
                  <a:schemeClr val="tx1"/>
                </a:solidFill>
                <a:cs typeface="Times New Roman" pitchFamily="18" charset="0"/>
              </a:rPr>
              <a:t>non è un’ulteriore difficoltà … e non è esclusivamente finalizzata alla retribuzione di risultato…</a:t>
            </a:r>
          </a:p>
          <a:p>
            <a:pPr marL="342900" indent="-342900"/>
            <a:endParaRPr lang="it-IT" sz="1600" dirty="0" smtClean="0">
              <a:solidFill>
                <a:schemeClr val="tx1"/>
              </a:solidFill>
              <a:cs typeface="Times New Roman" pitchFamily="18" charset="0"/>
            </a:endParaRPr>
          </a:p>
          <a:p>
            <a:r>
              <a:rPr lang="it-IT" sz="1600" b="0" dirty="0" smtClean="0">
                <a:solidFill>
                  <a:schemeClr val="tx1"/>
                </a:solidFill>
                <a:cs typeface="Times New Roman" pitchFamily="18" charset="0"/>
              </a:rPr>
              <a:t>La valutazione è:</a:t>
            </a:r>
          </a:p>
          <a:p>
            <a:r>
              <a:rPr lang="it-IT" dirty="0" smtClean="0"/>
              <a:t/>
            </a:r>
            <a:br>
              <a:rPr lang="it-IT" dirty="0" smtClean="0"/>
            </a:br>
            <a:r>
              <a:rPr lang="it-IT" dirty="0" smtClean="0">
                <a:solidFill>
                  <a:schemeClr val="accent6">
                    <a:lumMod val="75000"/>
                  </a:schemeClr>
                </a:solidFill>
                <a:cs typeface="Times New Roman" pitchFamily="18" charset="0"/>
              </a:rPr>
              <a:t>      - orientamento e sostegno alla professionalità</a:t>
            </a:r>
          </a:p>
          <a:p>
            <a:pPr marL="342900" indent="-342900"/>
            <a:r>
              <a:rPr lang="it-IT" dirty="0" smtClean="0">
                <a:solidFill>
                  <a:schemeClr val="accent6">
                    <a:lumMod val="75000"/>
                  </a:schemeClr>
                </a:solidFill>
                <a:cs typeface="Times New Roman" pitchFamily="18" charset="0"/>
              </a:rPr>
              <a:t>      - riconoscimento e valorizzazione della professionalità</a:t>
            </a:r>
          </a:p>
          <a:p>
            <a:pPr marL="342900" indent="-342900"/>
            <a:endParaRPr lang="it-IT" sz="1600" dirty="0" smtClean="0">
              <a:solidFill>
                <a:schemeClr val="accent6">
                  <a:lumMod val="75000"/>
                </a:schemeClr>
              </a:solidFill>
              <a:cs typeface="Times New Roman" pitchFamily="18" charset="0"/>
            </a:endParaRPr>
          </a:p>
          <a:p>
            <a:pPr marL="342900" indent="-342900" algn="ctr"/>
            <a:r>
              <a:rPr lang="it-IT" sz="1600" b="0" dirty="0" smtClean="0">
                <a:solidFill>
                  <a:schemeClr val="tx1"/>
                </a:solidFill>
                <a:cs typeface="Times New Roman" pitchFamily="18" charset="0"/>
              </a:rPr>
              <a:t>Ogni nuovo processo è uno spazio di innovazione </a:t>
            </a:r>
          </a:p>
          <a:p>
            <a:pPr marL="342900" indent="-342900" algn="ctr"/>
            <a:r>
              <a:rPr lang="it-IT" sz="1600" b="0" dirty="0" smtClean="0">
                <a:solidFill>
                  <a:schemeClr val="tx1"/>
                </a:solidFill>
                <a:cs typeface="Times New Roman" pitchFamily="18" charset="0"/>
              </a:rPr>
              <a:t>e governo del sistema.</a:t>
            </a:r>
            <a:endParaRPr lang="it-IT" sz="1600" b="0" dirty="0">
              <a:solidFill>
                <a:schemeClr val="tx1"/>
              </a:solidFill>
              <a:cs typeface="Times New Roman" pitchFamily="18" charset="0"/>
            </a:endParaRPr>
          </a:p>
        </p:txBody>
      </p:sp>
      <p:sp>
        <p:nvSpPr>
          <p:cNvPr id="3"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Sintesi</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640288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a:xfrm>
            <a:off x="395536" y="1162051"/>
            <a:ext cx="8153400" cy="3143249"/>
          </a:xfrm>
        </p:spPr>
        <p:txBody>
          <a:bodyPr/>
          <a:lstStyle/>
          <a:p>
            <a:pPr algn="ctr"/>
            <a:endParaRPr lang="it-IT" sz="5400" b="1" dirty="0" smtClean="0">
              <a:solidFill>
                <a:schemeClr val="accent6">
                  <a:lumMod val="75000"/>
                </a:schemeClr>
              </a:solidFill>
              <a:ea typeface="Times New Roman" pitchFamily="18" charset="0"/>
              <a:cs typeface="Times New Roman" pitchFamily="18" charset="0"/>
            </a:endParaRPr>
          </a:p>
          <a:p>
            <a:pPr algn="ctr">
              <a:spcAft>
                <a:spcPct val="0"/>
              </a:spcAft>
            </a:pPr>
            <a:r>
              <a:rPr lang="it-IT" sz="4000" dirty="0" smtClean="0">
                <a:solidFill>
                  <a:srgbClr val="0A7736"/>
                </a:solidFill>
                <a:latin typeface="Arial" pitchFamily="34" charset="0"/>
                <a:ea typeface="HP Simplified"/>
                <a:cs typeface="Arial" pitchFamily="34" charset="0"/>
              </a:rPr>
              <a:t>2. La </a:t>
            </a:r>
            <a:r>
              <a:rPr lang="it-IT" sz="4000" dirty="0">
                <a:solidFill>
                  <a:srgbClr val="0A7736"/>
                </a:solidFill>
                <a:latin typeface="Arial" pitchFamily="34" charset="0"/>
                <a:ea typeface="HP Simplified"/>
                <a:cs typeface="Arial" pitchFamily="34" charset="0"/>
              </a:rPr>
              <a:t>normativa</a:t>
            </a:r>
            <a:endParaRPr lang="en-US" sz="4000" dirty="0">
              <a:solidFill>
                <a:srgbClr val="0A7736"/>
              </a:solidFill>
              <a:latin typeface="Arial" pitchFamily="34" charset="0"/>
              <a:ea typeface="HP Simplified"/>
              <a:cs typeface="Arial" pitchFamily="34" charset="0"/>
            </a:endParaRPr>
          </a:p>
          <a:p>
            <a:pPr algn="ctr"/>
            <a:endParaRPr lang="it-IT" sz="5400" dirty="0"/>
          </a:p>
        </p:txBody>
      </p:sp>
    </p:spTree>
    <p:extLst>
      <p:ext uri="{BB962C8B-B14F-4D97-AF65-F5344CB8AC3E}">
        <p14:creationId xmlns:p14="http://schemas.microsoft.com/office/powerpoint/2010/main" val="2489777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171451"/>
            <a:ext cx="6553200" cy="544091"/>
          </a:xfrm>
        </p:spPr>
        <p:txBody>
          <a:bodyPr/>
          <a:lstStyle/>
          <a:p>
            <a:r>
              <a:rPr lang="it-IT" sz="2000" dirty="0" smtClean="0"/>
              <a:t>La </a:t>
            </a:r>
            <a:r>
              <a:rPr lang="it-IT" sz="2400" dirty="0" smtClean="0"/>
              <a:t>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grpSp>
        <p:nvGrpSpPr>
          <p:cNvPr id="4" name="Group 23"/>
          <p:cNvGrpSpPr/>
          <p:nvPr/>
        </p:nvGrpSpPr>
        <p:grpSpPr>
          <a:xfrm>
            <a:off x="189037" y="795934"/>
            <a:ext cx="8443987" cy="3636059"/>
            <a:chOff x="182182" y="1101201"/>
            <a:chExt cx="7918060" cy="4590038"/>
          </a:xfrm>
        </p:grpSpPr>
        <p:sp>
          <p:nvSpPr>
            <p:cNvPr id="5" name="CasellaDiTesto 2"/>
            <p:cNvSpPr txBox="1"/>
            <p:nvPr/>
          </p:nvSpPr>
          <p:spPr>
            <a:xfrm>
              <a:off x="231312" y="1516878"/>
              <a:ext cx="2531461" cy="660495"/>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DPR 28 marzo 2013, </a:t>
              </a:r>
              <a:endPar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a:t>
              </a:r>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asellaDiTesto 2"/>
            <p:cNvSpPr txBox="1"/>
            <p:nvPr/>
          </p:nvSpPr>
          <p:spPr>
            <a:xfrm>
              <a:off x="182182" y="3118445"/>
              <a:ext cx="2700922" cy="738200"/>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Legge </a:t>
              </a:r>
              <a:r>
                <a:rPr lang="it-IT"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107 </a:t>
              </a:r>
            </a:p>
            <a:p>
              <a:pPr algn="ctr"/>
              <a:r>
                <a:rPr lang="it-IT"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del 13 </a:t>
              </a:r>
              <a:r>
                <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luglio </a:t>
              </a:r>
              <a:r>
                <a:rPr lang="it-IT"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2015</a:t>
              </a:r>
              <a:endPar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asellaDiTesto 2"/>
            <p:cNvSpPr txBox="1"/>
            <p:nvPr/>
          </p:nvSpPr>
          <p:spPr>
            <a:xfrm>
              <a:off x="238848" y="4939283"/>
              <a:ext cx="2520280" cy="660495"/>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Direttiva Ministeriale 36</a:t>
              </a:r>
            </a:p>
            <a:p>
              <a:pPr algn="ctr"/>
              <a:r>
                <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del 18 agosto 2016</a:t>
              </a:r>
              <a:endPar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Box 6"/>
            <p:cNvSpPr txBox="1">
              <a:spLocks noChangeArrowheads="1"/>
            </p:cNvSpPr>
            <p:nvPr/>
          </p:nvSpPr>
          <p:spPr bwMode="auto">
            <a:xfrm>
              <a:off x="3190476" y="3069885"/>
              <a:ext cx="2336814" cy="932464"/>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 tIns="0" rIns="18000" bIns="0" rtlCol="0" anchor="ctr" anchorCtr="0">
              <a:spAutoFit/>
            </a:bodyPr>
            <a:lstStyle>
              <a:defPPr>
                <a:defRPr lang="en-US"/>
              </a:defPPr>
              <a:lvl1pPr algn="ctr">
                <a:defRPr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1" algn="ct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Riforma del </a:t>
              </a:r>
              <a:r>
                <a:rPr lang="it-IT"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sistema nazionale</a:t>
              </a:r>
              <a:endPar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algn="ct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 istruzione e formazione e </a:t>
              </a:r>
            </a:p>
            <a:p>
              <a:pPr marL="0" lvl="1" algn="ct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delega per il riordino delle disposizioni legislative vigenti</a:t>
              </a:r>
            </a:p>
          </p:txBody>
        </p:sp>
        <p:sp>
          <p:nvSpPr>
            <p:cNvPr id="10" name="Text Box 6"/>
            <p:cNvSpPr txBox="1">
              <a:spLocks noChangeArrowheads="1"/>
            </p:cNvSpPr>
            <p:nvPr/>
          </p:nvSpPr>
          <p:spPr bwMode="auto">
            <a:xfrm>
              <a:off x="3217278" y="4929140"/>
              <a:ext cx="4835044" cy="586156"/>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tIns="108000" rIns="0" bIns="108000" rtlCol="0" anchor="ctr" anchorCtr="0">
              <a:spAutoFit/>
            </a:bodyPr>
            <a:lstStyle>
              <a:defPPr>
                <a:defRPr lang="en-US"/>
              </a:defPPr>
              <a:lvl1pPr>
                <a:defRPr sz="14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lvl="1">
                <a:defRPr sz="1600"/>
              </a:lvl2pPr>
            </a:lstStyle>
            <a:p>
              <a:pPr marL="0" lvl="1" algn="ctr"/>
              <a:r>
                <a:rPr lang="it-IT"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La  valutazione dei Dirigenti scolastici</a:t>
              </a:r>
              <a:endParaRPr lang="it-IT"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3190476" y="1326983"/>
              <a:ext cx="2336814" cy="1024242"/>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Regolamento sul Sistema </a:t>
              </a:r>
              <a:r>
                <a:rPr lang="it-IT"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Nazionale </a:t>
              </a: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 Valutazione in materia </a:t>
              </a:r>
              <a:r>
                <a:rPr lang="it-IT"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 istruzione </a:t>
              </a: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 formazione</a:t>
              </a:r>
            </a:p>
          </p:txBody>
        </p:sp>
        <p:sp>
          <p:nvSpPr>
            <p:cNvPr id="16" name="Rectangle 15"/>
            <p:cNvSpPr/>
            <p:nvPr/>
          </p:nvSpPr>
          <p:spPr>
            <a:xfrm>
              <a:off x="5971233" y="1211081"/>
              <a:ext cx="2106488" cy="558010"/>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Procedimento di valutazione </a:t>
              </a:r>
            </a:p>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6, comma 4, 5 </a:t>
              </a:r>
            </a:p>
          </p:txBody>
        </p:sp>
        <p:sp>
          <p:nvSpPr>
            <p:cNvPr id="17" name="Rectangle 16"/>
            <p:cNvSpPr/>
            <p:nvPr/>
          </p:nvSpPr>
          <p:spPr>
            <a:xfrm>
              <a:off x="5973868" y="1831491"/>
              <a:ext cx="2106488" cy="791126"/>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Obiettivi e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Organizzazione </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SNV</a:t>
              </a:r>
            </a:p>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2, comma 1, 2 </a:t>
              </a:r>
            </a:p>
          </p:txBody>
        </p:sp>
        <p:sp>
          <p:nvSpPr>
            <p:cNvPr id="13" name="Trapezoid 12"/>
            <p:cNvSpPr/>
            <p:nvPr/>
          </p:nvSpPr>
          <p:spPr>
            <a:xfrm rot="16200000">
              <a:off x="4995945" y="1683347"/>
              <a:ext cx="1475801" cy="311510"/>
            </a:xfrm>
            <a:prstGeom prst="trapezoid">
              <a:avLst>
                <a:gd name="adj" fmla="val 10444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apezoid 17"/>
            <p:cNvSpPr/>
            <p:nvPr/>
          </p:nvSpPr>
          <p:spPr>
            <a:xfrm rot="16200000">
              <a:off x="2605039" y="1683348"/>
              <a:ext cx="811367" cy="311510"/>
            </a:xfrm>
            <a:prstGeom prst="trapezoid">
              <a:avLst>
                <a:gd name="adj" fmla="val 897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rapezoid 18"/>
            <p:cNvSpPr/>
            <p:nvPr/>
          </p:nvSpPr>
          <p:spPr>
            <a:xfrm rot="16200000">
              <a:off x="2589688" y="3371617"/>
              <a:ext cx="811367" cy="311510"/>
            </a:xfrm>
            <a:prstGeom prst="trapezoid">
              <a:avLst>
                <a:gd name="adj" fmla="val 897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5973256" y="2674878"/>
              <a:ext cx="2106488" cy="1024242"/>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Criteri </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generali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 la valutazione del dirigente scolastico</a:t>
              </a:r>
            </a:p>
            <a:p>
              <a:pPr algn="ct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1, </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comma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93 </a:t>
              </a:r>
              <a:endPar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p:cNvSpPr/>
            <p:nvPr/>
          </p:nvSpPr>
          <p:spPr>
            <a:xfrm>
              <a:off x="5993754" y="3684717"/>
              <a:ext cx="2106488" cy="791126"/>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Nuclei di valutazione e funzioni ispettive</a:t>
              </a:r>
              <a:endPar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 </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comma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94 </a:t>
              </a:r>
              <a:endPar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rapezoid 21"/>
            <p:cNvSpPr/>
            <p:nvPr/>
          </p:nvSpPr>
          <p:spPr>
            <a:xfrm rot="16200000">
              <a:off x="4997967" y="3416332"/>
              <a:ext cx="1475801" cy="311510"/>
            </a:xfrm>
            <a:prstGeom prst="trapezoid">
              <a:avLst>
                <a:gd name="adj" fmla="val 10444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rapezoid 22"/>
            <p:cNvSpPr/>
            <p:nvPr/>
          </p:nvSpPr>
          <p:spPr>
            <a:xfrm rot="16200000">
              <a:off x="2589688" y="5129801"/>
              <a:ext cx="811367" cy="311510"/>
            </a:xfrm>
            <a:prstGeom prst="trapezoid">
              <a:avLst>
                <a:gd name="adj" fmla="val 897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47109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1"/>
          <p:cNvSpPr txBox="1"/>
          <p:nvPr/>
        </p:nvSpPr>
        <p:spPr>
          <a:xfrm>
            <a:off x="184845" y="2788053"/>
            <a:ext cx="8712968" cy="2025509"/>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p>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 azioni … sono dirette anche a evidenziare </a:t>
            </a:r>
            <a:r>
              <a:rPr lang="it-IT"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 aree di miglioramento organizzativo e gestionale delle istituzioni scolastiche riconducibili al dirigente scolastico, ai fini della valutazione dei risultati della sua azione dirigenziale </a:t>
            </a:r>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secondo quanto previsto dall’articolo 25 del decreto legislativo 30 marzo 2001, n. 165, e successive modificazioni, e dal contratto collettivo nazionale di lavoro.</a:t>
            </a:r>
          </a:p>
        </p:txBody>
      </p:sp>
      <p:sp>
        <p:nvSpPr>
          <p:cNvPr id="8" name="CasellaDiTesto 2"/>
          <p:cNvSpPr txBox="1"/>
          <p:nvPr/>
        </p:nvSpPr>
        <p:spPr>
          <a:xfrm>
            <a:off x="400050" y="2507582"/>
            <a:ext cx="4316728" cy="369332"/>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comma </a:t>
            </a: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Box 6"/>
          <p:cNvSpPr txBox="1">
            <a:spLocks noChangeArrowheads="1"/>
          </p:cNvSpPr>
          <p:nvPr/>
        </p:nvSpPr>
        <p:spPr bwMode="auto">
          <a:xfrm>
            <a:off x="295275" y="699154"/>
            <a:ext cx="6324600" cy="1521919"/>
          </a:xfrm>
          <a:prstGeom prst="rect">
            <a:avLst/>
          </a:prstGeom>
          <a:solidFill>
            <a:schemeClr val="accent2">
              <a:lumMod val="75000"/>
            </a:schemeClr>
          </a:solidFill>
          <a:ln w="28575">
            <a:noFill/>
            <a:miter lim="800000"/>
            <a:headEnd/>
            <a:tailEnd/>
          </a:ln>
          <a:effectLst/>
        </p:spPr>
        <p:txBody>
          <a:bodyPr wrap="square" lIns="252000" tIns="144000" rIns="252000" bIns="144000">
            <a:spAutoFit/>
          </a:bodyPr>
          <a:lstStyle/>
          <a:p>
            <a:pPr marL="0" lvl="1" algn="ctr">
              <a:tabLst>
                <a:tab pos="0" algn="l"/>
              </a:tabLst>
            </a:pP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DPR 80 del 2013, art. 6: procedimento di </a:t>
            </a:r>
            <a:r>
              <a:rPr lang="it-IT"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valutazione</a:t>
            </a:r>
          </a:p>
          <a:p>
            <a:pPr lvl="1" indent="-457200">
              <a:buFont typeface="+mj-lt"/>
              <a:buAutoNum type="alphaLcParenR"/>
              <a:tabLst>
                <a:tab pos="0" algn="l"/>
              </a:tabLst>
            </a:pPr>
            <a:r>
              <a:rPr lang="it-IT"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Autovalutazione </a:t>
            </a: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delle istituzioni scolastiche (R.A.)</a:t>
            </a:r>
          </a:p>
          <a:p>
            <a:pPr lvl="1" indent="-457200">
              <a:buFont typeface="+mj-lt"/>
              <a:buAutoNum type="alphaLcParenR"/>
              <a:tabLst>
                <a:tab pos="0" algn="l"/>
              </a:tabLst>
            </a:pP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Valutazione esterna</a:t>
            </a:r>
          </a:p>
          <a:p>
            <a:pPr lvl="1" indent="-457200">
              <a:buFont typeface="+mj-lt"/>
              <a:buAutoNum type="alphaLcParenR"/>
              <a:tabLst>
                <a:tab pos="0" algn="l"/>
              </a:tabLst>
            </a:pP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Azioni </a:t>
            </a:r>
            <a:r>
              <a:rPr lang="it-IT"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 </a:t>
            </a: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miglioramento</a:t>
            </a:r>
          </a:p>
          <a:p>
            <a:pPr lvl="1" indent="-457200">
              <a:buFont typeface="+mj-lt"/>
              <a:buAutoNum type="alphaLcParenR"/>
              <a:tabLst>
                <a:tab pos="0" algn="l"/>
              </a:tabLst>
            </a:pP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Rendicontazione </a:t>
            </a:r>
            <a:r>
              <a:rPr lang="it-IT"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sociale</a:t>
            </a:r>
            <a:endPar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own Arrow 3"/>
          <p:cNvSpPr/>
          <p:nvPr/>
        </p:nvSpPr>
        <p:spPr>
          <a:xfrm>
            <a:off x="2254746" y="2195166"/>
            <a:ext cx="420609" cy="34613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p:cNvSpPr>
            <a:spLocks noGrp="1"/>
          </p:cNvSpPr>
          <p:nvPr>
            <p:ph type="title"/>
          </p:nvPr>
        </p:nvSpPr>
        <p:spPr>
          <a:xfrm>
            <a:off x="304800" y="171451"/>
            <a:ext cx="6553200" cy="544091"/>
          </a:xfrm>
        </p:spPr>
        <p:txBody>
          <a:bodyPr/>
          <a:lstStyle/>
          <a:p>
            <a:r>
              <a:rPr lang="it-IT" smtClean="0"/>
              <a:t>La 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spTree>
    <p:extLst>
      <p:ext uri="{BB962C8B-B14F-4D97-AF65-F5344CB8AC3E}">
        <p14:creationId xmlns:p14="http://schemas.microsoft.com/office/powerpoint/2010/main" val="54286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19125" y="572566"/>
            <a:ext cx="7869135" cy="4524315"/>
          </a:xfrm>
          <a:prstGeom prst="rect">
            <a:avLst/>
          </a:prstGeom>
          <a:noFill/>
        </p:spPr>
        <p:txBody>
          <a:bodyPr wrap="square" rtlCol="0">
            <a:spAutoFit/>
          </a:bodyPr>
          <a:lstStyle/>
          <a:p>
            <a:pPr marL="342900" indent="-342900"/>
            <a:r>
              <a:rPr lang="it-IT" sz="2400" b="1" i="1" dirty="0" smtClean="0">
                <a:solidFill>
                  <a:srgbClr val="0A7736"/>
                </a:solidFill>
                <a:ea typeface="HP Simplified"/>
              </a:rPr>
              <a:t>Una premessa necessaria</a:t>
            </a:r>
          </a:p>
          <a:p>
            <a:pPr marL="342900" indent="-342900"/>
            <a:endParaRPr lang="it-IT" sz="2400" b="1" dirty="0" smtClean="0">
              <a:solidFill>
                <a:srgbClr val="0A7736"/>
              </a:solidFill>
              <a:ea typeface="HP Simplified"/>
            </a:endParaRPr>
          </a:p>
          <a:p>
            <a:pPr marL="342900" indent="-342900">
              <a:buFontTx/>
              <a:buAutoNum type="arabicPeriod"/>
            </a:pPr>
            <a:r>
              <a:rPr lang="it-IT" sz="2400" b="1" dirty="0" smtClean="0">
                <a:solidFill>
                  <a:srgbClr val="0A7736"/>
                </a:solidFill>
                <a:ea typeface="HP Simplified"/>
              </a:rPr>
              <a:t>Le </a:t>
            </a:r>
            <a:r>
              <a:rPr lang="it-IT" sz="2400" b="1" dirty="0">
                <a:solidFill>
                  <a:srgbClr val="0A7736"/>
                </a:solidFill>
                <a:ea typeface="HP Simplified"/>
              </a:rPr>
              <a:t>lezioni </a:t>
            </a:r>
            <a:r>
              <a:rPr lang="it-IT" sz="2400" b="1" dirty="0" smtClean="0">
                <a:solidFill>
                  <a:srgbClr val="0A7736"/>
                </a:solidFill>
                <a:ea typeface="HP Simplified"/>
              </a:rPr>
              <a:t>apprese</a:t>
            </a:r>
          </a:p>
          <a:p>
            <a:pPr marL="342900" indent="-342900">
              <a:buFontTx/>
              <a:buAutoNum type="arabicPeriod"/>
            </a:pPr>
            <a:endParaRPr lang="it-IT" sz="2400" b="1" dirty="0" smtClean="0">
              <a:solidFill>
                <a:srgbClr val="0A7736"/>
              </a:solidFill>
              <a:ea typeface="HP Simplified"/>
            </a:endParaRPr>
          </a:p>
          <a:p>
            <a:pPr marL="342900" indent="-342900">
              <a:buFontTx/>
              <a:buAutoNum type="arabicPeriod"/>
            </a:pPr>
            <a:r>
              <a:rPr lang="it-IT" sz="2400" b="1" dirty="0">
                <a:solidFill>
                  <a:srgbClr val="0A7736"/>
                </a:solidFill>
                <a:ea typeface="HP Simplified"/>
              </a:rPr>
              <a:t>La </a:t>
            </a:r>
            <a:r>
              <a:rPr lang="it-IT" sz="2400" b="1" dirty="0" smtClean="0">
                <a:solidFill>
                  <a:srgbClr val="0A7736"/>
                </a:solidFill>
                <a:ea typeface="HP Simplified"/>
              </a:rPr>
              <a:t>normativa</a:t>
            </a:r>
            <a:endParaRPr lang="it-IT" sz="2400" b="1" dirty="0">
              <a:solidFill>
                <a:srgbClr val="0A7736"/>
              </a:solidFill>
              <a:ea typeface="HP Simplified"/>
            </a:endParaRPr>
          </a:p>
          <a:p>
            <a:pPr marL="342900" indent="-342900">
              <a:buFontTx/>
              <a:buAutoNum type="arabicPeriod"/>
            </a:pPr>
            <a:endParaRPr lang="it-IT" sz="2400" b="1" dirty="0">
              <a:solidFill>
                <a:srgbClr val="0A7736"/>
              </a:solidFill>
              <a:ea typeface="HP Simplified"/>
            </a:endParaRPr>
          </a:p>
          <a:p>
            <a:pPr marL="342900" indent="-342900">
              <a:buFontTx/>
              <a:buAutoNum type="arabicPeriod"/>
            </a:pPr>
            <a:r>
              <a:rPr lang="it-IT" sz="2400" b="1" dirty="0">
                <a:solidFill>
                  <a:srgbClr val="0A7736"/>
                </a:solidFill>
                <a:ea typeface="HP Simplified"/>
              </a:rPr>
              <a:t>Il </a:t>
            </a:r>
            <a:r>
              <a:rPr lang="it-IT" sz="2400" b="1" dirty="0" smtClean="0">
                <a:solidFill>
                  <a:srgbClr val="0A7736"/>
                </a:solidFill>
                <a:ea typeface="HP Simplified"/>
              </a:rPr>
              <a:t>disegno di valutazione</a:t>
            </a:r>
          </a:p>
          <a:p>
            <a:pPr marL="342900" indent="-342900">
              <a:buFontTx/>
              <a:buAutoNum type="arabicPeriod"/>
            </a:pPr>
            <a:endParaRPr lang="it-IT" sz="2400" b="1" dirty="0" smtClean="0">
              <a:solidFill>
                <a:srgbClr val="0A7736"/>
              </a:solidFill>
              <a:ea typeface="HP Simplified"/>
            </a:endParaRPr>
          </a:p>
          <a:p>
            <a:pPr marL="342900" indent="-342900">
              <a:buFontTx/>
              <a:buAutoNum type="arabicPeriod"/>
            </a:pPr>
            <a:r>
              <a:rPr lang="it-IT" sz="2400" b="1" dirty="0" smtClean="0">
                <a:solidFill>
                  <a:srgbClr val="0A7736"/>
                </a:solidFill>
                <a:ea typeface="HP Simplified"/>
              </a:rPr>
              <a:t>Il Portfolio del Dirigente scolastico</a:t>
            </a:r>
          </a:p>
          <a:p>
            <a:pPr marL="342900" indent="-342900">
              <a:buFontTx/>
              <a:buAutoNum type="arabicPeriod"/>
            </a:pPr>
            <a:endParaRPr lang="it-IT" sz="2400" b="1" dirty="0" smtClean="0">
              <a:solidFill>
                <a:srgbClr val="0A7736"/>
              </a:solidFill>
              <a:ea typeface="HP Simplified"/>
            </a:endParaRPr>
          </a:p>
          <a:p>
            <a:endParaRPr lang="it-IT" sz="2400" b="1" dirty="0" smtClean="0">
              <a:solidFill>
                <a:srgbClr val="0A7736"/>
              </a:solidFill>
              <a:ea typeface="HP Simplified"/>
            </a:endParaRPr>
          </a:p>
          <a:p>
            <a:endParaRPr lang="it-IT" sz="2400" b="1" dirty="0">
              <a:solidFill>
                <a:srgbClr val="0A7736"/>
              </a:solidFill>
              <a:ea typeface="HP Simplified"/>
            </a:endParaRPr>
          </a:p>
        </p:txBody>
      </p:sp>
      <p:sp>
        <p:nvSpPr>
          <p:cNvPr id="4" name="Title 3"/>
          <p:cNvSpPr txBox="1">
            <a:spLocks/>
          </p:cNvSpPr>
          <p:nvPr/>
        </p:nvSpPr>
        <p:spPr bwMode="black">
          <a:xfrm>
            <a:off x="0" y="14748"/>
            <a:ext cx="865971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altLang="it-IT" sz="3200" b="1" dirty="0" smtClean="0">
                <a:solidFill>
                  <a:srgbClr val="0A7736"/>
                </a:solidFill>
                <a:ea typeface="HP Simplified"/>
              </a:rPr>
              <a:t>Indice</a:t>
            </a:r>
            <a:endParaRPr lang="en-US" altLang="it-IT" sz="3200" b="1" dirty="0">
              <a:solidFill>
                <a:srgbClr val="0A7736"/>
              </a:solidFill>
              <a:ea typeface="HP Simplified"/>
            </a:endParaRPr>
          </a:p>
        </p:txBody>
      </p:sp>
    </p:spTree>
    <p:extLst>
      <p:ext uri="{BB962C8B-B14F-4D97-AF65-F5344CB8AC3E}">
        <p14:creationId xmlns:p14="http://schemas.microsoft.com/office/powerpoint/2010/main" val="3436295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1"/>
          <p:cNvSpPr txBox="1"/>
          <p:nvPr/>
        </p:nvSpPr>
        <p:spPr>
          <a:xfrm>
            <a:off x="386012" y="2746809"/>
            <a:ext cx="8443665" cy="1748510"/>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defPPr>
              <a:defRPr lang="en-US"/>
            </a:defPPr>
            <a:lvl1pPr>
              <a:defRPr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1800" dirty="0"/>
              <a:t>I piani di miglioramento, con i risultati conseguiti dalle singole istituzioni scolastiche, sono comunicati </a:t>
            </a:r>
            <a:r>
              <a:rPr lang="it-IT" sz="1800" b="1" dirty="0"/>
              <a:t>al direttore generale </a:t>
            </a:r>
            <a:r>
              <a:rPr lang="it-IT" sz="1800" dirty="0"/>
              <a:t>del competente Ufficio scolastico regionale, che ne tiene conto ai fini della </a:t>
            </a:r>
            <a:r>
              <a:rPr lang="it-IT" sz="1800" b="1" dirty="0"/>
              <a:t>individuazione degli obiettivi da assegnare al dirigente scolastico </a:t>
            </a:r>
            <a:r>
              <a:rPr lang="it-IT" sz="1800" dirty="0"/>
              <a:t>in sede di conferimento del successivo incarico e della valutazione di cui al comma 4.</a:t>
            </a:r>
          </a:p>
        </p:txBody>
      </p:sp>
      <p:sp>
        <p:nvSpPr>
          <p:cNvPr id="8" name="CasellaDiTesto 2"/>
          <p:cNvSpPr txBox="1"/>
          <p:nvPr/>
        </p:nvSpPr>
        <p:spPr>
          <a:xfrm>
            <a:off x="361951" y="1948519"/>
            <a:ext cx="4421109" cy="369332"/>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comma 5</a:t>
            </a:r>
            <a:endPar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own Arrow 3"/>
          <p:cNvSpPr/>
          <p:nvPr/>
        </p:nvSpPr>
        <p:spPr>
          <a:xfrm>
            <a:off x="3041926" y="1607528"/>
            <a:ext cx="420609" cy="34613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p:cNvSpPr>
            <a:spLocks noGrp="1"/>
          </p:cNvSpPr>
          <p:nvPr>
            <p:ph type="title"/>
          </p:nvPr>
        </p:nvSpPr>
        <p:spPr>
          <a:xfrm>
            <a:off x="304800" y="171451"/>
            <a:ext cx="6553200" cy="544091"/>
          </a:xfrm>
        </p:spPr>
        <p:txBody>
          <a:bodyPr/>
          <a:lstStyle/>
          <a:p>
            <a:r>
              <a:rPr lang="it-IT" smtClean="0"/>
              <a:t>La 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sp>
        <p:nvSpPr>
          <p:cNvPr id="11" name="Text Box 6"/>
          <p:cNvSpPr txBox="1">
            <a:spLocks noChangeArrowheads="1"/>
          </p:cNvSpPr>
          <p:nvPr/>
        </p:nvSpPr>
        <p:spPr bwMode="auto">
          <a:xfrm>
            <a:off x="304800" y="775354"/>
            <a:ext cx="6324600" cy="844810"/>
          </a:xfrm>
          <a:prstGeom prst="rect">
            <a:avLst/>
          </a:prstGeom>
          <a:solidFill>
            <a:schemeClr val="accent2">
              <a:lumMod val="75000"/>
            </a:schemeClr>
          </a:solidFill>
          <a:ln w="28575">
            <a:noFill/>
            <a:miter lim="800000"/>
            <a:headEnd/>
            <a:tailEnd/>
          </a:ln>
          <a:effectLst/>
        </p:spPr>
        <p:txBody>
          <a:bodyPr wrap="square" lIns="252000" tIns="144000" rIns="252000" bIns="144000">
            <a:spAutoFit/>
          </a:bodyPr>
          <a:lstStyle/>
          <a:p>
            <a:pPr marL="0" lvl="1" algn="ctr">
              <a:tabLst>
                <a:tab pos="0" algn="l"/>
              </a:tabLst>
            </a:pPr>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DPR 80 del 2013, art. 6: procedimento di </a:t>
            </a:r>
            <a:r>
              <a:rPr lang="it-IT"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valutazione</a:t>
            </a:r>
          </a:p>
          <a:p>
            <a:pPr marL="0" lvl="1">
              <a:tabLst>
                <a:tab pos="0" algn="l"/>
              </a:tabLst>
            </a:pPr>
            <a:endParaRPr lang="it-IT"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4792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1"/>
          <p:cNvSpPr txBox="1"/>
          <p:nvPr/>
        </p:nvSpPr>
        <p:spPr>
          <a:xfrm>
            <a:off x="255665" y="2904250"/>
            <a:ext cx="8574333" cy="1194512"/>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p>
            <a:r>
              <a:rPr lang="it-IT"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Il S.N.V</a:t>
            </a:r>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fornisce i risultati della valutazione di cui al comma 1 ai direttori generali degli uffici scolastici regionali per la valutazione dei </a:t>
            </a:r>
            <a:r>
              <a:rPr lang="it-IT"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Dirigenti </a:t>
            </a:r>
            <a:r>
              <a:rPr lang="it-IT"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scolastici </a:t>
            </a:r>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ai sensi dell'articolo 25 del decreto legislativo 30 marzo 2001, n.165, e successive modificazioni</a:t>
            </a:r>
            <a:r>
              <a:rPr lang="it-IT"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endPar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asellaDiTesto 2"/>
          <p:cNvSpPr txBox="1"/>
          <p:nvPr/>
        </p:nvSpPr>
        <p:spPr>
          <a:xfrm>
            <a:off x="274715" y="2000122"/>
            <a:ext cx="4421109" cy="369332"/>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comma </a:t>
            </a: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Box 6"/>
          <p:cNvSpPr txBox="1">
            <a:spLocks noChangeArrowheads="1"/>
          </p:cNvSpPr>
          <p:nvPr/>
        </p:nvSpPr>
        <p:spPr bwMode="auto">
          <a:xfrm>
            <a:off x="230144" y="804031"/>
            <a:ext cx="6112751" cy="844810"/>
          </a:xfrm>
          <a:prstGeom prst="rect">
            <a:avLst/>
          </a:prstGeom>
          <a:solidFill>
            <a:schemeClr val="accent2">
              <a:lumMod val="75000"/>
            </a:schemeClr>
          </a:solidFill>
          <a:ln w="28575">
            <a:noFill/>
            <a:miter lim="800000"/>
            <a:headEnd/>
            <a:tailEnd/>
          </a:ln>
          <a:effectLst/>
        </p:spPr>
        <p:txBody>
          <a:bodyPr wrap="square" lIns="252000" tIns="144000" rIns="252000" bIns="144000">
            <a:spAutoFit/>
          </a:bodyPr>
          <a:lstStyle/>
          <a:p>
            <a:pPr marL="0" lvl="1" algn="ctr">
              <a:tabLst>
                <a:tab pos="0" algn="l"/>
              </a:tabLst>
            </a:pP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DPR 80 del 2013, </a:t>
            </a: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art </a:t>
            </a: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2: </a:t>
            </a:r>
            <a:endPar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1" algn="ctr">
              <a:tabLst>
                <a:tab pos="0" algn="l"/>
              </a:tabLst>
            </a:pP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obiettivi </a:t>
            </a: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e organizzazione del </a:t>
            </a: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SNV</a:t>
            </a:r>
          </a:p>
        </p:txBody>
      </p:sp>
      <p:sp>
        <p:nvSpPr>
          <p:cNvPr id="4" name="Down Arrow 3"/>
          <p:cNvSpPr/>
          <p:nvPr/>
        </p:nvSpPr>
        <p:spPr>
          <a:xfrm>
            <a:off x="2313064" y="1679666"/>
            <a:ext cx="420609" cy="34613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itolo 1"/>
          <p:cNvSpPr>
            <a:spLocks noGrp="1"/>
          </p:cNvSpPr>
          <p:nvPr>
            <p:ph type="title"/>
          </p:nvPr>
        </p:nvSpPr>
        <p:spPr>
          <a:xfrm>
            <a:off x="304800" y="171451"/>
            <a:ext cx="6553200" cy="544091"/>
          </a:xfrm>
        </p:spPr>
        <p:txBody>
          <a:bodyPr/>
          <a:lstStyle/>
          <a:p>
            <a:r>
              <a:rPr lang="it-IT" smtClean="0"/>
              <a:t>La 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spTree>
    <p:extLst>
      <p:ext uri="{BB962C8B-B14F-4D97-AF65-F5344CB8AC3E}">
        <p14:creationId xmlns:p14="http://schemas.microsoft.com/office/powerpoint/2010/main" val="1815763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1"/>
          <p:cNvSpPr txBox="1"/>
          <p:nvPr/>
        </p:nvSpPr>
        <p:spPr>
          <a:xfrm>
            <a:off x="179513" y="1599643"/>
            <a:ext cx="8784975" cy="3379726"/>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p>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Nell’individuazione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degli indicatori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 la valutazione del dirigente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scolastico si tiene conto del contributo del dirigente al perseguimento dei risultati per il miglioramento del servizio scolastico previsti nel</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rapporto di autovalutazione </a:t>
            </a:r>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 dei seguenti criteri generali</a:t>
            </a:r>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competenze gestionali ed organizzative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finalizzate al raggiungimento dei risultati, correttezza, trasparenza, efficienza ed efficacia dell’azione dirigenziale, in relazione agli obiettivi assegnati nell’incarico triennale;</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valorizzazione dell’impegno e dei meriti professionali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del personale dell’istituto, sotto il profilo individuale e negli ambiti collegiali;</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apprezzamento del proprio operato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all’interno della comunità professionale e sociale; </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contributo al miglioramento del successo formativo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 scolastico degli studenti e dei processi organizzativi e didattici, nell’ambito dei sistemi di autovalutazione, valutazione e rendicontazione sociale;</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direzione unitaria della scuola</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promozione della partecipazione e della collaborazione tra le diverse componenti della comunità scolastica, dei rapporti con il contesto sociale e nella rete di scuole</a:t>
            </a:r>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endPar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asellaDiTesto 2"/>
          <p:cNvSpPr txBox="1"/>
          <p:nvPr/>
        </p:nvSpPr>
        <p:spPr>
          <a:xfrm>
            <a:off x="395537" y="1275606"/>
            <a:ext cx="4421109" cy="369332"/>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art .1, comma 93 </a:t>
            </a:r>
            <a:endPar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Box 6"/>
          <p:cNvSpPr txBox="1">
            <a:spLocks noChangeArrowheads="1"/>
          </p:cNvSpPr>
          <p:nvPr/>
        </p:nvSpPr>
        <p:spPr bwMode="auto">
          <a:xfrm>
            <a:off x="381000" y="661093"/>
            <a:ext cx="5486400" cy="400110"/>
          </a:xfrm>
          <a:prstGeom prst="rect">
            <a:avLst/>
          </a:prstGeom>
          <a:solidFill>
            <a:schemeClr val="accent2">
              <a:lumMod val="75000"/>
            </a:schemeClr>
          </a:solidFill>
          <a:ln w="28575">
            <a:noFill/>
            <a:miter lim="800000"/>
            <a:headEnd/>
            <a:tailEnd/>
          </a:ln>
          <a:effectLst/>
        </p:spPr>
        <p:txBody>
          <a:bodyPr wrap="square">
            <a:spAutoFit/>
          </a:bodyPr>
          <a:lstStyle/>
          <a:p>
            <a:pPr marL="0" lvl="1" algn="ctr">
              <a:tabLst>
                <a:tab pos="0" algn="l"/>
              </a:tabLst>
            </a:pPr>
            <a:r>
              <a:rPr lang="it-IT" sz="2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Legge 107 del 13 luglio 2015</a:t>
            </a:r>
            <a:endParaRPr lang="it-IT"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own Arrow 3"/>
          <p:cNvSpPr/>
          <p:nvPr/>
        </p:nvSpPr>
        <p:spPr>
          <a:xfrm>
            <a:off x="3834409" y="1065870"/>
            <a:ext cx="420609" cy="34613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p:cNvSpPr>
            <a:spLocks noGrp="1"/>
          </p:cNvSpPr>
          <p:nvPr>
            <p:ph type="title"/>
          </p:nvPr>
        </p:nvSpPr>
        <p:spPr>
          <a:xfrm>
            <a:off x="304800" y="171451"/>
            <a:ext cx="6553200" cy="544091"/>
          </a:xfrm>
        </p:spPr>
        <p:txBody>
          <a:bodyPr/>
          <a:lstStyle/>
          <a:p>
            <a:r>
              <a:rPr lang="it-IT" dirty="0" smtClean="0"/>
              <a:t>La 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spTree>
    <p:extLst>
      <p:ext uri="{BB962C8B-B14F-4D97-AF65-F5344CB8AC3E}">
        <p14:creationId xmlns:p14="http://schemas.microsoft.com/office/powerpoint/2010/main" val="3264906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28599" y="171450"/>
            <a:ext cx="6372225" cy="971549"/>
          </a:xfrm>
        </p:spPr>
        <p:txBody>
          <a:bodyPr/>
          <a:lstStyle/>
          <a:p>
            <a:r>
              <a:rPr lang="it-IT" sz="2400" dirty="0" smtClean="0"/>
              <a:t>Altri passaggi normativi presenti nel Portale del Sistema </a:t>
            </a:r>
            <a:r>
              <a:rPr lang="it-IT" sz="2400" dirty="0"/>
              <a:t>N</a:t>
            </a:r>
            <a:r>
              <a:rPr lang="it-IT" sz="2400" dirty="0" smtClean="0"/>
              <a:t>azionale di Valutazione</a:t>
            </a:r>
            <a:endParaRPr lang="it-IT" sz="2400" dirty="0"/>
          </a:p>
        </p:txBody>
      </p:sp>
      <p:pic>
        <p:nvPicPr>
          <p:cNvPr id="1026" name="Picture 2" descr="D:\Users\mi12433\Desktop\Cat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070" y="933450"/>
            <a:ext cx="6145530" cy="3705226"/>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a destra 4"/>
          <p:cNvSpPr/>
          <p:nvPr/>
        </p:nvSpPr>
        <p:spPr>
          <a:xfrm>
            <a:off x="314325" y="2452688"/>
            <a:ext cx="1162050" cy="333375"/>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09791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393416" y="2141607"/>
            <a:ext cx="6680034" cy="707886"/>
          </a:xfrm>
          <a:prstGeom prst="rect">
            <a:avLst/>
          </a:prstGeom>
          <a:noFill/>
        </p:spPr>
        <p:txBody>
          <a:bodyPr wrap="none" rtlCol="0">
            <a:spAutoFit/>
          </a:bodyPr>
          <a:lstStyle/>
          <a:p>
            <a:r>
              <a:rPr lang="it-IT" sz="4000" b="1" dirty="0" smtClean="0">
                <a:solidFill>
                  <a:srgbClr val="0A7736"/>
                </a:solidFill>
                <a:ea typeface="HP Simplified"/>
              </a:rPr>
              <a:t>3. Il disegno di valutazione</a:t>
            </a:r>
            <a:endParaRPr lang="it-IT" sz="3600" dirty="0" smtClean="0">
              <a:solidFill>
                <a:srgbClr val="0A7736"/>
              </a:solidFill>
            </a:endParaRPr>
          </a:p>
        </p:txBody>
      </p:sp>
    </p:spTree>
    <p:extLst>
      <p:ext uri="{BB962C8B-B14F-4D97-AF65-F5344CB8AC3E}">
        <p14:creationId xmlns:p14="http://schemas.microsoft.com/office/powerpoint/2010/main" val="2537702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800403"/>
            <a:ext cx="8292973" cy="3847207"/>
          </a:xfrm>
          <a:prstGeom prst="rect">
            <a:avLst/>
          </a:prstGeom>
          <a:noFill/>
        </p:spPr>
        <p:txBody>
          <a:bodyPr wrap="square" rtlCol="0">
            <a:spAutoFit/>
          </a:bodyPr>
          <a:lstStyle/>
          <a:p>
            <a:pPr algn="just"/>
            <a:r>
              <a:rPr lang="it-IT" b="1" dirty="0">
                <a:solidFill>
                  <a:srgbClr val="0A7736"/>
                </a:solidFill>
                <a:ea typeface="HP Simplified"/>
              </a:rPr>
              <a:t>La valutazione della dirigenza scolastica è finalizzata al miglioramento della professionalità</a:t>
            </a:r>
            <a:r>
              <a:rPr lang="it-IT" sz="1600" b="1" dirty="0"/>
              <a:t> </a:t>
            </a:r>
            <a:r>
              <a:rPr lang="it-IT" sz="1600" dirty="0"/>
              <a:t>dei Dirigenti e delle Istituzioni scolastiche in coerenza con il Sistema Nazionale di Valutazione (SNV). </a:t>
            </a:r>
          </a:p>
          <a:p>
            <a:pPr algn="just"/>
            <a:endParaRPr lang="it-IT" sz="1600" dirty="0"/>
          </a:p>
          <a:p>
            <a:pPr marL="285750" indent="-285750" algn="just">
              <a:buFont typeface="Wingdings" panose="05000000000000000000" pitchFamily="2" charset="2"/>
              <a:buChar char="§"/>
            </a:pPr>
            <a:r>
              <a:rPr lang="it-IT" b="1" dirty="0">
                <a:solidFill>
                  <a:srgbClr val="0A7736"/>
                </a:solidFill>
                <a:ea typeface="HP Simplified"/>
              </a:rPr>
              <a:t>Gli obiettivi del rapporto di autovalutazione (scuola)</a:t>
            </a:r>
          </a:p>
          <a:p>
            <a:pPr marL="285750" indent="-285750" algn="just">
              <a:buFont typeface="Wingdings" panose="05000000000000000000" pitchFamily="2" charset="2"/>
              <a:buChar char="§"/>
            </a:pPr>
            <a:r>
              <a:rPr lang="it-IT" b="1" dirty="0">
                <a:solidFill>
                  <a:srgbClr val="0A7736"/>
                </a:solidFill>
                <a:ea typeface="HP Simplified"/>
              </a:rPr>
              <a:t>gli obiettivi regionali (regione)</a:t>
            </a:r>
          </a:p>
          <a:p>
            <a:pPr marL="285750" indent="-285750" algn="just">
              <a:buFont typeface="Wingdings" panose="05000000000000000000" pitchFamily="2" charset="2"/>
              <a:buChar char="§"/>
            </a:pPr>
            <a:r>
              <a:rPr lang="it-IT" b="1" dirty="0">
                <a:solidFill>
                  <a:srgbClr val="0A7736"/>
                </a:solidFill>
                <a:ea typeface="HP Simplified"/>
              </a:rPr>
              <a:t>gli obiettivi strategici nazionali (nazione) </a:t>
            </a:r>
            <a:endParaRPr lang="it-IT" b="1" dirty="0" smtClean="0">
              <a:solidFill>
                <a:srgbClr val="0A7736"/>
              </a:solidFill>
              <a:ea typeface="HP Simplified"/>
            </a:endParaRPr>
          </a:p>
          <a:p>
            <a:pPr algn="just"/>
            <a:endParaRPr lang="it-IT" b="1" dirty="0">
              <a:solidFill>
                <a:srgbClr val="0A7736"/>
              </a:solidFill>
              <a:ea typeface="HP Simplified"/>
            </a:endParaRPr>
          </a:p>
          <a:p>
            <a:pPr algn="just"/>
            <a:r>
              <a:rPr lang="it-IT" sz="1600" dirty="0"/>
              <a:t>sono il punto di partenza per la valutazione dei Dirigenti scolastici, in quanto rappresentano il quadro di riferimento all’interno del quale si colloca l’azione della dirigenza e il contributo al miglioramento del servizio </a:t>
            </a:r>
          </a:p>
          <a:p>
            <a:pPr algn="just"/>
            <a:endParaRPr lang="it-IT" sz="1400" i="1" dirty="0" smtClean="0"/>
          </a:p>
          <a:p>
            <a:pPr algn="just"/>
            <a:r>
              <a:rPr lang="it-IT" sz="1400" i="1" dirty="0" smtClean="0"/>
              <a:t>(</a:t>
            </a:r>
            <a:r>
              <a:rPr lang="it-IT" sz="1400" i="1" dirty="0"/>
              <a:t>comma 93: “nell’individuazione degli indicatori per la valutazione del dirigente scolastico si tiene conto del contributo del dirigente al perseguimento dei risultati per il miglioramento del servizio scolastico previsti nel rapporto di autovalutazione”) </a:t>
            </a:r>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a:t>
            </a:r>
            <a:r>
              <a:rPr lang="it-IT" sz="2000" b="1" dirty="0" smtClean="0">
                <a:solidFill>
                  <a:srgbClr val="0A7736"/>
                </a:solidFill>
                <a:ea typeface="HP Simplified"/>
              </a:rPr>
              <a:t>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346940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1041703"/>
            <a:ext cx="8292973" cy="3108543"/>
          </a:xfrm>
          <a:prstGeom prst="rect">
            <a:avLst/>
          </a:prstGeom>
          <a:noFill/>
        </p:spPr>
        <p:txBody>
          <a:bodyPr wrap="square" rtlCol="0">
            <a:spAutoFit/>
          </a:bodyPr>
          <a:lstStyle/>
          <a:p>
            <a:pPr marL="285750" indent="-285750" algn="just">
              <a:buFont typeface="Wingdings" panose="05000000000000000000" pitchFamily="2" charset="2"/>
              <a:buChar char="q"/>
            </a:pPr>
            <a:r>
              <a:rPr lang="it-IT" sz="2800" b="1" dirty="0">
                <a:solidFill>
                  <a:srgbClr val="0A7736"/>
                </a:solidFill>
                <a:ea typeface="HP Simplified"/>
              </a:rPr>
              <a:t>La metodologia </a:t>
            </a:r>
            <a:r>
              <a:rPr lang="it-IT" sz="2800" dirty="0">
                <a:ea typeface="Times New Roman" pitchFamily="18" charset="0"/>
                <a:cs typeface="Times New Roman" pitchFamily="18" charset="0"/>
              </a:rPr>
              <a:t>adottata per la valutazione intende inserirsi in modo leggero all’interno del lavoro svolto quotidianamente, </a:t>
            </a:r>
            <a:r>
              <a:rPr lang="it-IT" sz="2800" b="1" dirty="0">
                <a:solidFill>
                  <a:srgbClr val="0A7736"/>
                </a:solidFill>
                <a:ea typeface="HP Simplified"/>
              </a:rPr>
              <a:t>senza richieste di nuove e particolari documentazioni che appesantiscono ulteriormente il lavoro richiesto ai Dirigenti,</a:t>
            </a:r>
            <a:r>
              <a:rPr lang="it-IT" sz="2800" b="1" dirty="0">
                <a:solidFill>
                  <a:srgbClr val="0A7736"/>
                </a:solidFill>
                <a:ea typeface="Times New Roman" pitchFamily="18" charset="0"/>
                <a:cs typeface="Times New Roman" pitchFamily="18" charset="0"/>
              </a:rPr>
              <a:t> </a:t>
            </a:r>
            <a:r>
              <a:rPr lang="it-IT" sz="2800" dirty="0">
                <a:ea typeface="Times New Roman" pitchFamily="18" charset="0"/>
                <a:cs typeface="Times New Roman" pitchFamily="18" charset="0"/>
              </a:rPr>
              <a:t>ma valorizzando al meglio gli strumenti o i documenti già in uso</a:t>
            </a:r>
            <a:r>
              <a:rPr lang="it-IT" sz="2800" dirty="0"/>
              <a:t>. </a:t>
            </a:r>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a:t>
            </a:r>
            <a:r>
              <a:rPr lang="it-IT" sz="2000" b="1" dirty="0" smtClean="0">
                <a:solidFill>
                  <a:srgbClr val="0A7736"/>
                </a:solidFill>
                <a:ea typeface="HP Simplified"/>
              </a:rPr>
              <a:t>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605654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800403"/>
            <a:ext cx="8292973" cy="3816429"/>
          </a:xfrm>
          <a:prstGeom prst="rect">
            <a:avLst/>
          </a:prstGeom>
          <a:noFill/>
        </p:spPr>
        <p:txBody>
          <a:bodyPr wrap="square" rtlCol="0">
            <a:spAutoFit/>
          </a:bodyPr>
          <a:lstStyle/>
          <a:p>
            <a:pPr marL="285750" indent="-285750" algn="just">
              <a:buFont typeface="Wingdings" panose="05000000000000000000" pitchFamily="2" charset="2"/>
              <a:buChar char="q"/>
            </a:pPr>
            <a:r>
              <a:rPr lang="it-IT" sz="2200" b="1" dirty="0">
                <a:solidFill>
                  <a:srgbClr val="0A7736"/>
                </a:solidFill>
                <a:ea typeface="HP Simplified"/>
              </a:rPr>
              <a:t>Punto di partenza è l’autovalutazione del Dirigente</a:t>
            </a:r>
            <a:r>
              <a:rPr lang="it-IT" sz="2200" b="1" dirty="0">
                <a:solidFill>
                  <a:srgbClr val="0A7736"/>
                </a:solidFill>
                <a:ea typeface="Times New Roman" pitchFamily="18" charset="0"/>
                <a:cs typeface="Times New Roman" pitchFamily="18" charset="0"/>
              </a:rPr>
              <a:t>, </a:t>
            </a:r>
            <a:r>
              <a:rPr lang="it-IT" sz="2200" dirty="0">
                <a:ea typeface="Times New Roman" pitchFamily="18" charset="0"/>
                <a:cs typeface="Times New Roman" pitchFamily="18" charset="0"/>
              </a:rPr>
              <a:t>attraverso un modello comune di riferimento a livello nazionale con dati ed evidenze controllabili, così come è avvenuto per il procedimento di valutazione delle Istituzioni scolastiche (art. 6 DPR 80/2013). </a:t>
            </a:r>
          </a:p>
          <a:p>
            <a:pPr marL="285750" indent="-285750" algn="just">
              <a:buFont typeface="Wingdings" panose="05000000000000000000" pitchFamily="2" charset="2"/>
              <a:buChar char="q"/>
            </a:pPr>
            <a:endParaRPr lang="it-IT" sz="2200" dirty="0">
              <a:ea typeface="Times New Roman" pitchFamily="18" charset="0"/>
              <a:cs typeface="Times New Roman" pitchFamily="18" charset="0"/>
            </a:endParaRPr>
          </a:p>
          <a:p>
            <a:pPr marL="285750" indent="-285750" algn="just">
              <a:buFont typeface="Wingdings" panose="05000000000000000000" pitchFamily="2" charset="2"/>
              <a:buChar char="q"/>
            </a:pPr>
            <a:r>
              <a:rPr lang="it-IT" sz="2200" b="1" dirty="0">
                <a:solidFill>
                  <a:srgbClr val="0A7736"/>
                </a:solidFill>
                <a:ea typeface="HP Simplified"/>
              </a:rPr>
              <a:t>Riferimento finale per la valutazione </a:t>
            </a:r>
            <a:r>
              <a:rPr lang="it-IT" sz="2200" dirty="0">
                <a:ea typeface="Times New Roman" pitchFamily="18" charset="0"/>
                <a:cs typeface="Times New Roman" pitchFamily="18" charset="0"/>
              </a:rPr>
              <a:t>è il riscontro annuale sugli </a:t>
            </a:r>
            <a:r>
              <a:rPr lang="it-IT" sz="2200" b="1" dirty="0" smtClean="0">
                <a:ea typeface="Times New Roman" pitchFamily="18" charset="0"/>
                <a:cs typeface="Times New Roman" pitchFamily="18" charset="0"/>
              </a:rPr>
              <a:t>obiettivi </a:t>
            </a:r>
            <a:r>
              <a:rPr lang="it-IT" sz="2200" b="1" dirty="0">
                <a:ea typeface="Times New Roman" pitchFamily="18" charset="0"/>
                <a:cs typeface="Times New Roman" pitchFamily="18" charset="0"/>
              </a:rPr>
              <a:t>di processo realizzati </a:t>
            </a:r>
            <a:r>
              <a:rPr lang="it-IT" sz="2200" dirty="0">
                <a:ea typeface="Times New Roman" pitchFamily="18" charset="0"/>
                <a:cs typeface="Times New Roman" pitchFamily="18" charset="0"/>
              </a:rPr>
              <a:t>(“</a:t>
            </a:r>
            <a:r>
              <a:rPr lang="it-IT" sz="2200" i="1" dirty="0">
                <a:ea typeface="Times New Roman" pitchFamily="18" charset="0"/>
                <a:cs typeface="Times New Roman" pitchFamily="18" charset="0"/>
              </a:rPr>
              <a:t>specificità delle proprie funzioni</a:t>
            </a:r>
            <a:r>
              <a:rPr lang="it-IT" sz="2200" dirty="0">
                <a:ea typeface="Times New Roman" pitchFamily="18" charset="0"/>
                <a:cs typeface="Times New Roman" pitchFamily="18" charset="0"/>
              </a:rPr>
              <a:t>”) </a:t>
            </a:r>
            <a:r>
              <a:rPr lang="it-IT" sz="2200" dirty="0" smtClean="0">
                <a:ea typeface="Times New Roman" pitchFamily="18" charset="0"/>
                <a:cs typeface="Times New Roman" pitchFamily="18" charset="0"/>
              </a:rPr>
              <a:t>e </a:t>
            </a:r>
            <a:r>
              <a:rPr lang="it-IT" sz="2200" b="1" dirty="0">
                <a:ea typeface="Times New Roman" pitchFamily="18" charset="0"/>
                <a:cs typeface="Times New Roman" pitchFamily="18" charset="0"/>
              </a:rPr>
              <a:t>gli obiettivi di risultato raggiunti </a:t>
            </a:r>
            <a:r>
              <a:rPr lang="it-IT" sz="2200" dirty="0">
                <a:ea typeface="Times New Roman" pitchFamily="18" charset="0"/>
                <a:cs typeface="Times New Roman" pitchFamily="18" charset="0"/>
              </a:rPr>
              <a:t>(“</a:t>
            </a:r>
            <a:r>
              <a:rPr lang="it-IT" sz="2200" i="1" dirty="0">
                <a:ea typeface="Times New Roman" pitchFamily="18" charset="0"/>
                <a:cs typeface="Times New Roman" pitchFamily="18" charset="0"/>
              </a:rPr>
              <a:t>contributo del dirigente al perseguimento dei risultati per il miglioramento del servizio scolastico previsti nel rapporto di autovalutazione</a:t>
            </a:r>
            <a:r>
              <a:rPr lang="it-IT" sz="2200" dirty="0">
                <a:ea typeface="Times New Roman" pitchFamily="18" charset="0"/>
                <a:cs typeface="Times New Roman" pitchFamily="18" charset="0"/>
              </a:rPr>
              <a:t>”). </a:t>
            </a:r>
            <a:endParaRPr lang="it-IT" sz="2200" b="1" dirty="0">
              <a:solidFill>
                <a:srgbClr val="C00000"/>
              </a:solidFill>
              <a:ea typeface="Times New Roman" pitchFamily="18" charset="0"/>
              <a:cs typeface="Times New Roman" pitchFamily="18" charset="0"/>
            </a:endParaRPr>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a:t>
            </a:r>
            <a:r>
              <a:rPr lang="it-IT" sz="2000" b="1" dirty="0" smtClean="0">
                <a:solidFill>
                  <a:srgbClr val="0A7736"/>
                </a:solidFill>
                <a:ea typeface="HP Simplified"/>
              </a:rPr>
              <a:t>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564467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800403"/>
            <a:ext cx="8292973" cy="3908762"/>
          </a:xfrm>
          <a:prstGeom prst="rect">
            <a:avLst/>
          </a:prstGeom>
          <a:noFill/>
        </p:spPr>
        <p:txBody>
          <a:bodyPr wrap="square" rtlCol="0">
            <a:spAutoFit/>
          </a:bodyPr>
          <a:lstStyle/>
          <a:p>
            <a:pPr marL="285750" indent="-285750" algn="just">
              <a:buFont typeface="Wingdings" panose="05000000000000000000" pitchFamily="2" charset="2"/>
              <a:buChar char="q"/>
            </a:pPr>
            <a:r>
              <a:rPr lang="it-IT" b="1" dirty="0">
                <a:solidFill>
                  <a:srgbClr val="0A7736"/>
                </a:solidFill>
                <a:ea typeface="HP Simplified"/>
              </a:rPr>
              <a:t>I Dirigenti scolastici contribuiscono al perseguimento degli obiettivi attraverso “la specificità delle proprie funzioni”, </a:t>
            </a:r>
            <a:r>
              <a:rPr lang="it-IT" dirty="0"/>
              <a:t>di conseguenza la valutazione non può essere fondata esclusivamente sul raggiungimento degli obiettivi, ma deve considerare innanzitutto </a:t>
            </a:r>
            <a:r>
              <a:rPr lang="it-IT" dirty="0">
                <a:ea typeface="Times New Roman" pitchFamily="18" charset="0"/>
                <a:cs typeface="Times New Roman" pitchFamily="18" charset="0"/>
              </a:rPr>
              <a:t>lo specifico dell’azione dirigenziale finalizzata al loro </a:t>
            </a:r>
            <a:r>
              <a:rPr lang="it-IT" b="1" dirty="0">
                <a:solidFill>
                  <a:srgbClr val="0A7736"/>
                </a:solidFill>
                <a:ea typeface="HP Simplified"/>
              </a:rPr>
              <a:t>perseguimento</a:t>
            </a:r>
            <a:r>
              <a:rPr lang="it-IT" dirty="0">
                <a:ea typeface="Times New Roman" pitchFamily="18" charset="0"/>
                <a:cs typeface="Times New Roman" pitchFamily="18" charset="0"/>
              </a:rPr>
              <a:t> e, in particolare, i criteri generali riportati nel comma 93:</a:t>
            </a:r>
            <a:endParaRPr lang="it-IT" dirty="0"/>
          </a:p>
          <a:p>
            <a:pPr marL="342900" indent="-342900" algn="just">
              <a:buAutoNum type="alphaLcPeriod"/>
            </a:pPr>
            <a:endParaRPr lang="it-IT" sz="2000" dirty="0"/>
          </a:p>
          <a:p>
            <a:pPr marL="800100" lvl="1" indent="-342900" algn="just">
              <a:buAutoNum type="alphaLcPeriod"/>
            </a:pPr>
            <a:r>
              <a:rPr lang="it-IT" sz="2000" i="1" dirty="0"/>
              <a:t>competenze gestionali ed organizzative …</a:t>
            </a:r>
          </a:p>
          <a:p>
            <a:pPr marL="800100" lvl="1" indent="-342900" algn="just">
              <a:buAutoNum type="alphaLcPeriod"/>
            </a:pPr>
            <a:r>
              <a:rPr lang="it-IT" sz="2000" i="1" dirty="0"/>
              <a:t>valorizzazione dell’impegno e dei meriti professionali del personale …</a:t>
            </a:r>
          </a:p>
          <a:p>
            <a:pPr marL="800100" lvl="1" indent="-342900" algn="just">
              <a:buAutoNum type="alphaLcPeriod"/>
            </a:pPr>
            <a:r>
              <a:rPr lang="it-IT" sz="2000" i="1" dirty="0"/>
              <a:t>apprezzamento dell’operato … </a:t>
            </a:r>
          </a:p>
          <a:p>
            <a:pPr marL="800100" lvl="1" indent="-342900" algn="just">
              <a:buAutoNum type="alphaLcPeriod"/>
            </a:pPr>
            <a:r>
              <a:rPr lang="it-IT" sz="2000" i="1" dirty="0"/>
              <a:t>contributo al miglioramento …</a:t>
            </a:r>
          </a:p>
          <a:p>
            <a:pPr marL="800100" lvl="1" indent="-342900" algn="just">
              <a:buAutoNum type="alphaLcPeriod"/>
            </a:pPr>
            <a:r>
              <a:rPr lang="it-IT" sz="2000" i="1" dirty="0"/>
              <a:t>direzione unitaria della scuola, promozione della </a:t>
            </a:r>
            <a:r>
              <a:rPr lang="it-IT" sz="2000" i="1" dirty="0" smtClean="0"/>
              <a:t>partecipazione</a:t>
            </a:r>
            <a:endParaRPr lang="it-IT" sz="2000" i="1" dirty="0"/>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a:t>
            </a:r>
            <a:r>
              <a:rPr lang="it-IT" sz="2000" b="1" dirty="0" smtClean="0">
                <a:solidFill>
                  <a:srgbClr val="0A7736"/>
                </a:solidFill>
                <a:ea typeface="HP Simplified"/>
              </a:rPr>
              <a:t>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05154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smtClean="0">
                <a:solidFill>
                  <a:srgbClr val="0A7736"/>
                </a:solidFill>
                <a:latin typeface="Arial" panose="020B0604020202020204" pitchFamily="34" charset="0"/>
                <a:cs typeface="Arial" panose="020B0604020202020204" pitchFamily="34" charset="0"/>
              </a:rPr>
              <a:t>1</a:t>
            </a:r>
            <a:endParaRPr lang="it-IT" sz="2400" b="1" dirty="0">
              <a:solidFill>
                <a:srgbClr val="0A7736"/>
              </a:solidFill>
              <a:latin typeface="Arial" panose="020B0604020202020204" pitchFamily="34" charset="0"/>
              <a:cs typeface="Arial" panose="020B0604020202020204" pitchFamily="34" charset="0"/>
            </a:endParaRP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Definizione </a:t>
            </a:r>
            <a:r>
              <a:rPr lang="it-IT" sz="2200" b="1" dirty="0" smtClean="0">
                <a:solidFill>
                  <a:schemeClr val="tx1"/>
                </a:solidFill>
                <a:latin typeface="Arial" panose="020B0604020202020204" pitchFamily="34" charset="0"/>
                <a:cs typeface="Arial" panose="020B0604020202020204" pitchFamily="34" charset="0"/>
              </a:rPr>
              <a:t>degli </a:t>
            </a:r>
            <a:r>
              <a:rPr lang="it-IT" sz="2200" b="1" dirty="0">
                <a:solidFill>
                  <a:schemeClr val="tx1"/>
                </a:solidFill>
                <a:latin typeface="Arial" panose="020B0604020202020204" pitchFamily="34" charset="0"/>
                <a:cs typeface="Arial" panose="020B0604020202020204" pitchFamily="34" charset="0"/>
              </a:rPr>
              <a:t>obiettivi </a:t>
            </a:r>
            <a:r>
              <a:rPr lang="it-IT" sz="2200" dirty="0">
                <a:solidFill>
                  <a:schemeClr val="tx1"/>
                </a:solidFill>
                <a:latin typeface="Arial" panose="020B0604020202020204" pitchFamily="34" charset="0"/>
                <a:cs typeface="Arial" panose="020B0604020202020204" pitchFamily="34" charset="0"/>
              </a:rPr>
              <a:t>da parte del Direttore dell’USR attraverso le priorità pervenute dal RAV, le priorità nazionali individuate dal Ministro ed eventuali obiettivi a livello di USR</a:t>
            </a:r>
            <a:endParaRPr lang="it-IT" sz="2200" dirty="0">
              <a:latin typeface="Arial" panose="020B0604020202020204" pitchFamily="34" charset="0"/>
              <a:cs typeface="Arial" panose="020B0604020202020204" pitchFamily="34" charset="0"/>
            </a:endParaRP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a:t>
            </a:r>
          </a:p>
          <a:p>
            <a:pPr algn="ctr"/>
            <a:r>
              <a:rPr lang="it-IT" sz="2000" b="1" dirty="0">
                <a:solidFill>
                  <a:schemeClr val="tx1"/>
                </a:solidFill>
                <a:latin typeface="Arial" panose="020B0604020202020204" pitchFamily="34" charset="0"/>
                <a:cs typeface="Arial" panose="020B0604020202020204" pitchFamily="34" charset="0"/>
              </a:rPr>
              <a:t>SETTEMBRE</a:t>
            </a:r>
          </a:p>
          <a:p>
            <a:pPr algn="ctr"/>
            <a:r>
              <a:rPr lang="it-IT" sz="2000" b="1" dirty="0" smtClean="0">
                <a:solidFill>
                  <a:schemeClr val="tx1"/>
                </a:solidFill>
                <a:latin typeface="Arial" panose="020B0604020202020204" pitchFamily="34" charset="0"/>
                <a:cs typeface="Arial" panose="020B0604020202020204" pitchFamily="34" charset="0"/>
              </a:rPr>
              <a:t>2016</a:t>
            </a:r>
          </a:p>
          <a:p>
            <a:pPr algn="ctr"/>
            <a:endParaRPr lang="it-IT" sz="2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371080" y="562897"/>
            <a:ext cx="3122971"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In </a:t>
            </a:r>
            <a:r>
              <a:rPr lang="it-IT" sz="2000" b="1" i="1" dirty="0">
                <a:solidFill>
                  <a:srgbClr val="0A7736"/>
                </a:solidFill>
                <a:ea typeface="HP Simplified"/>
              </a:rPr>
              <a:t>sintesi: sei passaggi </a:t>
            </a:r>
            <a:endParaRPr lang="it-IT" i="1" dirty="0">
              <a:solidFill>
                <a:srgbClr val="0A7736"/>
              </a:solidFill>
            </a:endParaRPr>
          </a:p>
        </p:txBody>
      </p:sp>
      <p:sp>
        <p:nvSpPr>
          <p:cNvPr id="9"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005474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6224" y="2217807"/>
            <a:ext cx="8543925" cy="707886"/>
          </a:xfrm>
          <a:prstGeom prst="rect">
            <a:avLst/>
          </a:prstGeom>
          <a:noFill/>
        </p:spPr>
        <p:txBody>
          <a:bodyPr wrap="square" rtlCol="0">
            <a:spAutoFit/>
          </a:bodyPr>
          <a:lstStyle/>
          <a:p>
            <a:pPr algn="ctr"/>
            <a:r>
              <a:rPr lang="it-IT" sz="4000" b="1" dirty="0" smtClean="0">
                <a:solidFill>
                  <a:srgbClr val="0A7736"/>
                </a:solidFill>
              </a:rPr>
              <a:t>PREMESSA</a:t>
            </a:r>
            <a:endParaRPr lang="it-IT" sz="3600" dirty="0" smtClean="0">
              <a:solidFill>
                <a:srgbClr val="0A7736"/>
              </a:solidFill>
            </a:endParaRPr>
          </a:p>
        </p:txBody>
      </p:sp>
    </p:spTree>
    <p:extLst>
      <p:ext uri="{BB962C8B-B14F-4D97-AF65-F5344CB8AC3E}">
        <p14:creationId xmlns:p14="http://schemas.microsoft.com/office/powerpoint/2010/main" val="2444892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A7736"/>
                </a:solidFill>
                <a:latin typeface="Arial" panose="020B0604020202020204" pitchFamily="34" charset="0"/>
                <a:cs typeface="Arial" panose="020B0604020202020204" pitchFamily="34" charset="0"/>
              </a:rPr>
              <a:t>2</a:t>
            </a: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Formulazione del </a:t>
            </a:r>
            <a:r>
              <a:rPr lang="it-IT" sz="2200" b="1" dirty="0" smtClean="0">
                <a:solidFill>
                  <a:schemeClr val="tx1"/>
                </a:solidFill>
                <a:latin typeface="Arial" panose="020B0604020202020204" pitchFamily="34" charset="0"/>
                <a:cs typeface="Arial" panose="020B0604020202020204" pitchFamily="34" charset="0"/>
              </a:rPr>
              <a:t>Piano Regionale di </a:t>
            </a:r>
            <a:r>
              <a:rPr lang="it-IT" sz="2200" b="1" dirty="0">
                <a:solidFill>
                  <a:schemeClr val="tx1"/>
                </a:solidFill>
                <a:latin typeface="Arial" panose="020B0604020202020204" pitchFamily="34" charset="0"/>
                <a:cs typeface="Arial" panose="020B0604020202020204" pitchFamily="34" charset="0"/>
              </a:rPr>
              <a:t>valutazione </a:t>
            </a:r>
            <a:r>
              <a:rPr lang="it-IT" sz="2200" dirty="0">
                <a:solidFill>
                  <a:schemeClr val="tx1"/>
                </a:solidFill>
                <a:latin typeface="Arial" panose="020B0604020202020204" pitchFamily="34" charset="0"/>
                <a:cs typeface="Arial" panose="020B0604020202020204" pitchFamily="34" charset="0"/>
              </a:rPr>
              <a:t>da parte del coordinatore del servizio ispettivo e approvazione da parte del </a:t>
            </a:r>
            <a:r>
              <a:rPr lang="it-IT" sz="2200" dirty="0" smtClean="0">
                <a:solidFill>
                  <a:schemeClr val="tx1"/>
                </a:solidFill>
                <a:latin typeface="Arial" panose="020B0604020202020204" pitchFamily="34" charset="0"/>
                <a:cs typeface="Arial" panose="020B0604020202020204" pitchFamily="34" charset="0"/>
              </a:rPr>
              <a:t>D.USR</a:t>
            </a:r>
            <a:endParaRPr lang="it-IT" sz="2200" dirty="0">
              <a:latin typeface="Arial" panose="020B0604020202020204" pitchFamily="34" charset="0"/>
              <a:cs typeface="Arial" panose="020B0604020202020204" pitchFamily="34" charset="0"/>
            </a:endParaRP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DICEMBRE</a:t>
            </a:r>
          </a:p>
          <a:p>
            <a:pPr algn="ctr"/>
            <a:r>
              <a:rPr lang="it-IT" sz="2000" b="1" dirty="0">
                <a:solidFill>
                  <a:schemeClr val="tx1"/>
                </a:solidFill>
                <a:latin typeface="Arial" panose="020B0604020202020204" pitchFamily="34" charset="0"/>
                <a:cs typeface="Arial" panose="020B0604020202020204" pitchFamily="34" charset="0"/>
              </a:rPr>
              <a:t>2016</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
        <p:nvSpPr>
          <p:cNvPr id="4" name="CasellaDiTesto 3"/>
          <p:cNvSpPr txBox="1"/>
          <p:nvPr/>
        </p:nvSpPr>
        <p:spPr>
          <a:xfrm>
            <a:off x="927100" y="4462879"/>
            <a:ext cx="7543800" cy="338554"/>
          </a:xfrm>
          <a:prstGeom prst="rect">
            <a:avLst/>
          </a:prstGeom>
          <a:noFill/>
        </p:spPr>
        <p:txBody>
          <a:bodyPr wrap="square" rtlCol="0">
            <a:spAutoFit/>
          </a:bodyPr>
          <a:lstStyle/>
          <a:p>
            <a:pPr marL="0" algn="ctr" defTabSz="430213">
              <a:spcAft>
                <a:spcPts val="400"/>
              </a:spcAft>
              <a:buSzPct val="100000"/>
            </a:pPr>
            <a:r>
              <a:rPr lang="it-IT" sz="1600" dirty="0">
                <a:solidFill>
                  <a:srgbClr val="0070C0"/>
                </a:solidFill>
                <a:latin typeface="HP Simplified" pitchFamily="34" charset="0"/>
                <a:cs typeface="HP Simplified" pitchFamily="34" charset="0"/>
              </a:rPr>
              <a:t>http://ext.pubblica.istruzione.it/valutazioneds/login</a:t>
            </a:r>
            <a:endParaRPr lang="it-IT" sz="1600" dirty="0" smtClean="0">
              <a:solidFill>
                <a:srgbClr val="0070C0"/>
              </a:solidFill>
              <a:latin typeface="HP Simplified" pitchFamily="34" charset="0"/>
              <a:cs typeface="HP Simplified" pitchFamily="34" charset="0"/>
            </a:endParaRPr>
          </a:p>
        </p:txBody>
      </p:sp>
    </p:spTree>
    <p:extLst>
      <p:ext uri="{BB962C8B-B14F-4D97-AF65-F5344CB8AC3E}">
        <p14:creationId xmlns:p14="http://schemas.microsoft.com/office/powerpoint/2010/main" val="695015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smtClean="0">
                <a:solidFill>
                  <a:srgbClr val="0A7736"/>
                </a:solidFill>
                <a:latin typeface="Arial" panose="020B0604020202020204" pitchFamily="34" charset="0"/>
                <a:cs typeface="Arial" panose="020B0604020202020204" pitchFamily="34" charset="0"/>
              </a:rPr>
              <a:t>3</a:t>
            </a:r>
            <a:endParaRPr lang="it-IT" sz="2400" b="1" dirty="0">
              <a:solidFill>
                <a:srgbClr val="0A7736"/>
              </a:solidFill>
              <a:latin typeface="Arial" panose="020B0604020202020204" pitchFamily="34" charset="0"/>
              <a:cs typeface="Arial" panose="020B0604020202020204" pitchFamily="34" charset="0"/>
            </a:endParaRP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Autovalutazione annuale da parte del Dirigente </a:t>
            </a:r>
            <a:r>
              <a:rPr lang="it-IT" sz="2200" dirty="0">
                <a:solidFill>
                  <a:schemeClr val="tx1"/>
                </a:solidFill>
                <a:latin typeface="Arial" panose="020B0604020202020204" pitchFamily="34" charset="0"/>
                <a:cs typeface="Arial" panose="020B0604020202020204" pitchFamily="34" charset="0"/>
              </a:rPr>
              <a:t>attraverso un format comune, interno al </a:t>
            </a:r>
            <a:r>
              <a:rPr lang="it-IT" sz="2200" b="1" dirty="0">
                <a:solidFill>
                  <a:schemeClr val="tx1"/>
                </a:solidFill>
                <a:latin typeface="Arial" panose="020B0604020202020204" pitchFamily="34" charset="0"/>
                <a:cs typeface="Arial" panose="020B0604020202020204" pitchFamily="34" charset="0"/>
              </a:rPr>
              <a:t>Portfolio</a:t>
            </a:r>
            <a:r>
              <a:rPr lang="it-IT" sz="2200" dirty="0">
                <a:solidFill>
                  <a:schemeClr val="tx1"/>
                </a:solidFill>
                <a:latin typeface="Arial" panose="020B0604020202020204" pitchFamily="34" charset="0"/>
                <a:cs typeface="Arial" panose="020B0604020202020204" pitchFamily="34" charset="0"/>
              </a:rPr>
              <a:t> con curriculum professionale e documentazione delle azioni realizzate e dei risultati ottenuti con dati e evidenze a sistema ed eventuali richieste di integrazioni da parte del Nucleo.</a:t>
            </a: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a:t>
            </a:r>
          </a:p>
          <a:p>
            <a:pPr algn="ctr"/>
            <a:r>
              <a:rPr lang="it-IT" sz="2000" b="1" dirty="0" smtClean="0">
                <a:solidFill>
                  <a:schemeClr val="tx1"/>
                </a:solidFill>
                <a:latin typeface="Arial" panose="020B0604020202020204" pitchFamily="34" charset="0"/>
                <a:cs typeface="Arial" panose="020B0604020202020204" pitchFamily="34" charset="0"/>
              </a:rPr>
              <a:t>GIUGNO</a:t>
            </a:r>
            <a:endParaRPr lang="it-IT" sz="2000" b="1" dirty="0">
              <a:solidFill>
                <a:schemeClr val="tx1"/>
              </a:solidFill>
              <a:latin typeface="Arial" panose="020B0604020202020204" pitchFamily="34" charset="0"/>
              <a:cs typeface="Arial" panose="020B0604020202020204" pitchFamily="34" charset="0"/>
            </a:endParaRPr>
          </a:p>
          <a:p>
            <a:pPr algn="ctr"/>
            <a:r>
              <a:rPr lang="it-IT" sz="2000" b="1" dirty="0">
                <a:solidFill>
                  <a:schemeClr val="tx1"/>
                </a:solidFill>
                <a:latin typeface="Arial" panose="020B0604020202020204" pitchFamily="34" charset="0"/>
                <a:cs typeface="Arial" panose="020B0604020202020204" pitchFamily="34" charset="0"/>
              </a:rPr>
              <a:t>2017 </a:t>
            </a:r>
            <a:endParaRPr lang="it-IT" sz="2000" b="1" dirty="0" smtClean="0">
              <a:solidFill>
                <a:schemeClr val="tx1"/>
              </a:solidFill>
              <a:latin typeface="Arial" panose="020B0604020202020204" pitchFamily="34" charset="0"/>
              <a:cs typeface="Arial" panose="020B0604020202020204" pitchFamily="34" charset="0"/>
            </a:endParaRPr>
          </a:p>
          <a:p>
            <a:pPr algn="ctr"/>
            <a:endParaRPr lang="it-IT" sz="1600" dirty="0" smtClean="0">
              <a:solidFill>
                <a:srgbClr val="0070C0"/>
              </a:solidFill>
              <a:latin typeface="Arial" panose="020B0604020202020204" pitchFamily="34" charset="0"/>
              <a:cs typeface="Arial" panose="020B0604020202020204" pitchFamily="34" charset="0"/>
            </a:endParaRPr>
          </a:p>
        </p:txBody>
      </p:sp>
      <p:sp>
        <p:nvSpPr>
          <p:cNvPr id="9" name="Rectangle 8"/>
          <p:cNvSpPr/>
          <p:nvPr/>
        </p:nvSpPr>
        <p:spPr>
          <a:xfrm>
            <a:off x="371080" y="562897"/>
            <a:ext cx="8475397"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Le </a:t>
            </a:r>
            <a:r>
              <a:rPr lang="it-IT" sz="2000" b="1" i="1" dirty="0">
                <a:solidFill>
                  <a:srgbClr val="0A7736"/>
                </a:solidFill>
                <a:ea typeface="HP Simplified"/>
              </a:rPr>
              <a:t>quattro fasi riassuntive sulla valutazione del dirigente scolastico</a:t>
            </a:r>
            <a:endParaRPr lang="it-IT" i="1" dirty="0">
              <a:solidFill>
                <a:srgbClr val="0A7736"/>
              </a:solidFill>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837600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A7736"/>
                </a:solidFill>
                <a:latin typeface="Arial" panose="020B0604020202020204" pitchFamily="34" charset="0"/>
                <a:cs typeface="Arial" panose="020B0604020202020204" pitchFamily="34" charset="0"/>
              </a:rPr>
              <a:t>4</a:t>
            </a: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Valutazione di prima istanza da parte del Nucleo ed eventuale visita </a:t>
            </a:r>
            <a:r>
              <a:rPr lang="it-IT" sz="2200" dirty="0">
                <a:solidFill>
                  <a:schemeClr val="tx1"/>
                </a:solidFill>
                <a:latin typeface="Arial" panose="020B0604020202020204" pitchFamily="34" charset="0"/>
                <a:cs typeface="Arial" panose="020B0604020202020204" pitchFamily="34" charset="0"/>
              </a:rPr>
              <a:t>presso l’Istituzione scolastica sede di servizio del Dirigente (ogni Dirigente sarà comunque oggetto di una visita all’interno del triennio di incarico)</a:t>
            </a: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a:t>
            </a:r>
          </a:p>
          <a:p>
            <a:pPr algn="ctr"/>
            <a:r>
              <a:rPr lang="it-IT" sz="2000" b="1" dirty="0" smtClean="0">
                <a:solidFill>
                  <a:schemeClr val="tx1"/>
                </a:solidFill>
                <a:latin typeface="Arial" panose="020B0604020202020204" pitchFamily="34" charset="0"/>
                <a:cs typeface="Arial" panose="020B0604020202020204" pitchFamily="34" charset="0"/>
              </a:rPr>
              <a:t>NOVEMBRE 2017</a:t>
            </a:r>
          </a:p>
          <a:p>
            <a:pPr algn="ctr"/>
            <a:endParaRPr lang="it-IT" sz="2000" b="1" dirty="0" smtClean="0">
              <a:solidFill>
                <a:schemeClr val="tx1"/>
              </a:solidFill>
              <a:latin typeface="Arial" panose="020B0604020202020204" pitchFamily="34" charset="0"/>
              <a:cs typeface="Arial" panose="020B0604020202020204" pitchFamily="34" charset="0"/>
            </a:endParaRPr>
          </a:p>
          <a:p>
            <a:pPr algn="ctr"/>
            <a:endParaRPr lang="it-IT" sz="1600" dirty="0">
              <a:solidFill>
                <a:srgbClr val="0070C0"/>
              </a:solidFill>
              <a:latin typeface="Arial" panose="020B0604020202020204" pitchFamily="34" charset="0"/>
              <a:cs typeface="Arial" panose="020B0604020202020204" pitchFamily="34" charset="0"/>
            </a:endParaRPr>
          </a:p>
        </p:txBody>
      </p:sp>
      <p:sp>
        <p:nvSpPr>
          <p:cNvPr id="9" name="Rectangle 8"/>
          <p:cNvSpPr/>
          <p:nvPr/>
        </p:nvSpPr>
        <p:spPr>
          <a:xfrm>
            <a:off x="371080" y="562897"/>
            <a:ext cx="8475397"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Le </a:t>
            </a:r>
            <a:r>
              <a:rPr lang="it-IT" sz="2000" b="1" i="1" dirty="0">
                <a:solidFill>
                  <a:srgbClr val="0A7736"/>
                </a:solidFill>
                <a:ea typeface="HP Simplified"/>
              </a:rPr>
              <a:t>quattro fasi riassuntive sulla valutazione del dirigente scolastico</a:t>
            </a:r>
            <a:endParaRPr lang="it-IT" i="1" dirty="0">
              <a:solidFill>
                <a:srgbClr val="0A7736"/>
              </a:solidFill>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790596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A7736"/>
                </a:solidFill>
                <a:latin typeface="Arial" panose="020B0604020202020204" pitchFamily="34" charset="0"/>
                <a:cs typeface="Arial" panose="020B0604020202020204" pitchFamily="34" charset="0"/>
              </a:rPr>
              <a:t>5</a:t>
            </a: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Valutazione finale da parte del D.USR, </a:t>
            </a:r>
            <a:r>
              <a:rPr lang="it-IT" sz="2200" dirty="0">
                <a:solidFill>
                  <a:schemeClr val="tx1"/>
                </a:solidFill>
                <a:latin typeface="Arial" panose="020B0604020202020204" pitchFamily="34" charset="0"/>
                <a:cs typeface="Arial" panose="020B0604020202020204" pitchFamily="34" charset="0"/>
              </a:rPr>
              <a:t>con riferimento alla valutazione di prima istanza del Nucleo. Il D.USR può discostarsi dalla valutazione del Nucleo </a:t>
            </a:r>
            <a:r>
              <a:rPr lang="it-IT" sz="2200" dirty="0" smtClean="0">
                <a:solidFill>
                  <a:schemeClr val="tx1"/>
                </a:solidFill>
                <a:latin typeface="Arial" panose="020B0604020202020204" pitchFamily="34" charset="0"/>
                <a:cs typeface="Arial" panose="020B0604020202020204" pitchFamily="34" charset="0"/>
              </a:rPr>
              <a:t>previa </a:t>
            </a:r>
            <a:r>
              <a:rPr lang="it-IT" sz="2200" dirty="0">
                <a:solidFill>
                  <a:schemeClr val="tx1"/>
                </a:solidFill>
                <a:latin typeface="Arial" panose="020B0604020202020204" pitchFamily="34" charset="0"/>
                <a:cs typeface="Arial" panose="020B0604020202020204" pitchFamily="34" charset="0"/>
              </a:rPr>
              <a:t>motivazione scritta. </a:t>
            </a: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000" b="1" dirty="0" smtClean="0">
              <a:solidFill>
                <a:schemeClr val="tx1"/>
              </a:solidFill>
              <a:latin typeface="Arial" panose="020B0604020202020204" pitchFamily="34" charset="0"/>
              <a:cs typeface="Arial" panose="020B0604020202020204" pitchFamily="34" charset="0"/>
            </a:endParaRPr>
          </a:p>
          <a:p>
            <a:pPr algn="ctr"/>
            <a:r>
              <a:rPr lang="it-IT" sz="2000" b="1" dirty="0" smtClean="0">
                <a:solidFill>
                  <a:schemeClr val="tx1"/>
                </a:solidFill>
                <a:latin typeface="Arial" panose="020B0604020202020204" pitchFamily="34" charset="0"/>
                <a:cs typeface="Arial" panose="020B0604020202020204" pitchFamily="34" charset="0"/>
              </a:rPr>
              <a:t>ENTRO </a:t>
            </a:r>
            <a:endParaRPr lang="it-IT" sz="2000" b="1" dirty="0">
              <a:solidFill>
                <a:schemeClr val="tx1"/>
              </a:solidFill>
              <a:latin typeface="Arial" panose="020B0604020202020204" pitchFamily="34" charset="0"/>
              <a:cs typeface="Arial" panose="020B0604020202020204" pitchFamily="34" charset="0"/>
            </a:endParaRPr>
          </a:p>
          <a:p>
            <a:pPr algn="ctr"/>
            <a:r>
              <a:rPr lang="it-IT" sz="2000" b="1" dirty="0" smtClean="0">
                <a:solidFill>
                  <a:schemeClr val="tx1"/>
                </a:solidFill>
                <a:latin typeface="Arial" panose="020B0604020202020204" pitchFamily="34" charset="0"/>
                <a:cs typeface="Arial" panose="020B0604020202020204" pitchFamily="34" charset="0"/>
              </a:rPr>
              <a:t>DICEMBRE 2017</a:t>
            </a:r>
          </a:p>
          <a:p>
            <a:pPr algn="ctr"/>
            <a:endParaRPr lang="it-IT" sz="2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371080" y="562897"/>
            <a:ext cx="8475397"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Le </a:t>
            </a:r>
            <a:r>
              <a:rPr lang="it-IT" sz="2000" b="1" i="1" dirty="0">
                <a:solidFill>
                  <a:srgbClr val="0A7736"/>
                </a:solidFill>
                <a:ea typeface="HP Simplified"/>
              </a:rPr>
              <a:t>quattro fasi riassuntive sulla valutazione del dirigente scolastico</a:t>
            </a:r>
            <a:endParaRPr lang="it-IT" i="1" dirty="0">
              <a:solidFill>
                <a:srgbClr val="0A7736"/>
              </a:solidFill>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113411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A7736"/>
                </a:solidFill>
                <a:latin typeface="Arial" panose="020B0604020202020204" pitchFamily="34" charset="0"/>
                <a:cs typeface="Arial" panose="020B0604020202020204" pitchFamily="34" charset="0"/>
              </a:rPr>
              <a:t>6</a:t>
            </a: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Restituzione dei riscontri sulla valutazione da parte del </a:t>
            </a:r>
            <a:r>
              <a:rPr lang="it-IT" sz="2200" b="1" dirty="0" smtClean="0">
                <a:solidFill>
                  <a:schemeClr val="tx1"/>
                </a:solidFill>
                <a:latin typeface="Arial" panose="020B0604020202020204" pitchFamily="34" charset="0"/>
                <a:cs typeface="Arial" panose="020B0604020202020204" pitchFamily="34" charset="0"/>
              </a:rPr>
              <a:t>D.USR </a:t>
            </a:r>
            <a:r>
              <a:rPr lang="it-IT" sz="2200" b="1" dirty="0">
                <a:solidFill>
                  <a:schemeClr val="tx1"/>
                </a:solidFill>
                <a:latin typeface="Arial" panose="020B0604020202020204" pitchFamily="34" charset="0"/>
                <a:cs typeface="Arial" panose="020B0604020202020204" pitchFamily="34" charset="0"/>
              </a:rPr>
              <a:t>e/o del Nucleo </a:t>
            </a:r>
            <a:r>
              <a:rPr lang="it-IT" sz="2000" dirty="0">
                <a:solidFill>
                  <a:schemeClr val="tx1"/>
                </a:solidFill>
                <a:latin typeface="Arial" panose="020B0604020202020204" pitchFamily="34" charset="0"/>
                <a:cs typeface="Arial" panose="020B0604020202020204" pitchFamily="34" charset="0"/>
              </a:rPr>
              <a:t>(a livello individuale, per quanto possibile, mentre il D.USR riporterà comunque i dati generali sui risvolti della valutazione annuale a tutti i DS in una dimensione di orientamento e sviluppo della professionalità). </a:t>
            </a: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a:t>
            </a:r>
          </a:p>
          <a:p>
            <a:pPr algn="ctr"/>
            <a:r>
              <a:rPr lang="it-IT" sz="2000" b="1" dirty="0">
                <a:solidFill>
                  <a:schemeClr val="tx1"/>
                </a:solidFill>
                <a:latin typeface="Arial" panose="020B0604020202020204" pitchFamily="34" charset="0"/>
                <a:cs typeface="Arial" panose="020B0604020202020204" pitchFamily="34" charset="0"/>
              </a:rPr>
              <a:t>DICEMBRE 2017</a:t>
            </a:r>
          </a:p>
        </p:txBody>
      </p:sp>
      <p:sp>
        <p:nvSpPr>
          <p:cNvPr id="9" name="Rectangle 8"/>
          <p:cNvSpPr/>
          <p:nvPr/>
        </p:nvSpPr>
        <p:spPr>
          <a:xfrm>
            <a:off x="371080" y="562897"/>
            <a:ext cx="8475397"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Le </a:t>
            </a:r>
            <a:r>
              <a:rPr lang="it-IT" sz="2000" b="1" i="1" dirty="0">
                <a:solidFill>
                  <a:srgbClr val="0A7736"/>
                </a:solidFill>
                <a:ea typeface="HP Simplified"/>
              </a:rPr>
              <a:t>quattro fasi riassuntive sulla valutazione del dirigente scolastico</a:t>
            </a:r>
            <a:endParaRPr lang="it-IT" i="1" dirty="0">
              <a:solidFill>
                <a:srgbClr val="0A7736"/>
              </a:solidFill>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762048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04774" y="2217807"/>
            <a:ext cx="8943975" cy="1323439"/>
          </a:xfrm>
          <a:prstGeom prst="rect">
            <a:avLst/>
          </a:prstGeom>
          <a:noFill/>
        </p:spPr>
        <p:txBody>
          <a:bodyPr wrap="square" rtlCol="0">
            <a:spAutoFit/>
          </a:bodyPr>
          <a:lstStyle/>
          <a:p>
            <a:pPr algn="ctr"/>
            <a:r>
              <a:rPr lang="it-IT" sz="4000" b="1" dirty="0" smtClean="0">
                <a:solidFill>
                  <a:srgbClr val="0A7736"/>
                </a:solidFill>
                <a:ea typeface="HP Simplified"/>
              </a:rPr>
              <a:t>4. Il Portfolio del </a:t>
            </a:r>
            <a:r>
              <a:rPr lang="it-IT" sz="4000" b="1" dirty="0">
                <a:solidFill>
                  <a:srgbClr val="0A7736"/>
                </a:solidFill>
                <a:ea typeface="HP Simplified"/>
              </a:rPr>
              <a:t>D</a:t>
            </a:r>
            <a:r>
              <a:rPr lang="it-IT" sz="4000" b="1" dirty="0" smtClean="0">
                <a:solidFill>
                  <a:srgbClr val="0A7736"/>
                </a:solidFill>
                <a:ea typeface="HP Simplified"/>
              </a:rPr>
              <a:t>irigente scolastico</a:t>
            </a:r>
            <a:endParaRPr lang="it-IT" sz="3600" dirty="0" smtClean="0">
              <a:solidFill>
                <a:srgbClr val="0A7736"/>
              </a:solidFill>
            </a:endParaRPr>
          </a:p>
        </p:txBody>
      </p:sp>
    </p:spTree>
    <p:extLst>
      <p:ext uri="{BB962C8B-B14F-4D97-AF65-F5344CB8AC3E}">
        <p14:creationId xmlns:p14="http://schemas.microsoft.com/office/powerpoint/2010/main" val="3433571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51630" y="645777"/>
            <a:ext cx="6943335" cy="338554"/>
          </a:xfrm>
          <a:prstGeom prst="rect">
            <a:avLst/>
          </a:prstGeom>
          <a:noFill/>
        </p:spPr>
        <p:txBody>
          <a:bodyPr wrap="square" rtlCol="0">
            <a:spAutoFit/>
          </a:bodyPr>
          <a:lstStyle/>
          <a:p>
            <a:pPr algn="just"/>
            <a:r>
              <a:rPr lang="it-IT" sz="1600" dirty="0">
                <a:ea typeface="Times New Roman" pitchFamily="18" charset="0"/>
              </a:rPr>
              <a:t>Il </a:t>
            </a:r>
            <a:r>
              <a:rPr lang="it-IT" sz="1600" b="1" dirty="0" smtClean="0">
                <a:ea typeface="Times New Roman" pitchFamily="18" charset="0"/>
              </a:rPr>
              <a:t>Portfolio</a:t>
            </a:r>
            <a:r>
              <a:rPr lang="it-IT" sz="1600" dirty="0">
                <a:ea typeface="Times New Roman" pitchFamily="18" charset="0"/>
              </a:rPr>
              <a:t> </a:t>
            </a:r>
            <a:r>
              <a:rPr lang="it-IT" sz="1600" dirty="0" smtClean="0">
                <a:ea typeface="Times New Roman" pitchFamily="18" charset="0"/>
              </a:rPr>
              <a:t>è composto da </a:t>
            </a:r>
            <a:r>
              <a:rPr lang="it-IT" sz="1600" b="1" dirty="0" smtClean="0">
                <a:ea typeface="Times New Roman" pitchFamily="18" charset="0"/>
              </a:rPr>
              <a:t>quattro</a:t>
            </a:r>
            <a:r>
              <a:rPr lang="it-IT" sz="1600" dirty="0" smtClean="0">
                <a:ea typeface="Times New Roman" pitchFamily="18" charset="0"/>
              </a:rPr>
              <a:t> parti:</a:t>
            </a:r>
            <a:endParaRPr lang="it-IT" sz="1600" b="1" dirty="0">
              <a:ea typeface="Times New Roman" pitchFamily="18" charset="0"/>
            </a:endParaRPr>
          </a:p>
        </p:txBody>
      </p:sp>
      <p:graphicFrame>
        <p:nvGraphicFramePr>
          <p:cNvPr id="27" name="Tabella 6"/>
          <p:cNvGraphicFramePr>
            <a:graphicFrameLocks noGrp="1"/>
          </p:cNvGraphicFramePr>
          <p:nvPr>
            <p:extLst>
              <p:ext uri="{D42A27DB-BD31-4B8C-83A1-F6EECF244321}">
                <p14:modId xmlns:p14="http://schemas.microsoft.com/office/powerpoint/2010/main" val="1102177954"/>
              </p:ext>
            </p:extLst>
          </p:nvPr>
        </p:nvGraphicFramePr>
        <p:xfrm>
          <a:off x="482600" y="1219199"/>
          <a:ext cx="8177110" cy="3391870"/>
        </p:xfrm>
        <a:graphic>
          <a:graphicData uri="http://schemas.openxmlformats.org/drawingml/2006/table">
            <a:tbl>
              <a:tblPr firstRow="1" firstCol="1" bandRow="1">
                <a:tableStyleId>{912C8C85-51F0-491E-9774-3900AFEF0FD7}</a:tableStyleId>
              </a:tblPr>
              <a:tblGrid>
                <a:gridCol w="393700"/>
                <a:gridCol w="3377944"/>
                <a:gridCol w="1846429"/>
                <a:gridCol w="2559037"/>
              </a:tblGrid>
              <a:tr h="635647">
                <a:tc>
                  <a:txBody>
                    <a:bodyPr/>
                    <a:lstStyle/>
                    <a:p>
                      <a:pPr algn="ctr">
                        <a:spcAft>
                          <a:spcPts val="0"/>
                        </a:spcAft>
                      </a:pPr>
                      <a:r>
                        <a:rPr lang="it-IT" sz="1600" dirty="0" smtClean="0">
                          <a:solidFill>
                            <a:schemeClr val="bg1"/>
                          </a:solidFill>
                          <a:effectLst/>
                          <a:latin typeface="Arial" panose="020B0604020202020204" pitchFamily="34" charset="0"/>
                          <a:cs typeface="Arial" panose="020B0604020202020204" pitchFamily="34" charset="0"/>
                        </a:rPr>
                        <a:t>1</a:t>
                      </a:r>
                      <a:endParaRPr lang="it-IT" sz="1600"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1" dirty="0" smtClean="0">
                          <a:solidFill>
                            <a:schemeClr val="bg1"/>
                          </a:solidFill>
                          <a:effectLst/>
                          <a:latin typeface="Arial" panose="020B0604020202020204" pitchFamily="34" charset="0"/>
                          <a:cs typeface="Arial" panose="020B0604020202020204" pitchFamily="34" charset="0"/>
                        </a:rPr>
                        <a:t>Anagrafe professionale</a:t>
                      </a:r>
                      <a:endParaRPr lang="it-IT" sz="1600" b="1"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0" dirty="0">
                          <a:solidFill>
                            <a:schemeClr val="tx1"/>
                          </a:solidFill>
                          <a:effectLst/>
                          <a:latin typeface="Arial" panose="020B0604020202020204" pitchFamily="34" charset="0"/>
                          <a:cs typeface="Arial" panose="020B0604020202020204" pitchFamily="34" charset="0"/>
                        </a:rPr>
                        <a:t>Parte di </a:t>
                      </a:r>
                      <a:r>
                        <a:rPr lang="it-IT" sz="1600" b="0" dirty="0" smtClean="0">
                          <a:solidFill>
                            <a:schemeClr val="tx1"/>
                          </a:solidFill>
                          <a:effectLst/>
                          <a:latin typeface="Arial" panose="020B0604020202020204" pitchFamily="34" charset="0"/>
                          <a:cs typeface="Arial" panose="020B0604020202020204" pitchFamily="34" charset="0"/>
                        </a:rPr>
                        <a:t>competenza </a:t>
                      </a:r>
                      <a:r>
                        <a:rPr lang="it-IT" sz="1600" b="0" dirty="0">
                          <a:solidFill>
                            <a:schemeClr val="tx1"/>
                          </a:solidFill>
                          <a:effectLst/>
                          <a:latin typeface="Arial" panose="020B0604020202020204" pitchFamily="34" charset="0"/>
                          <a:cs typeface="Arial" panose="020B0604020202020204" pitchFamily="34" charset="0"/>
                        </a:rPr>
                        <a:t>del DS</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600" b="0" dirty="0">
                          <a:solidFill>
                            <a:schemeClr val="tx1"/>
                          </a:solidFill>
                          <a:effectLst/>
                          <a:latin typeface="Arial" panose="020B0604020202020204" pitchFamily="34" charset="0"/>
                          <a:cs typeface="Arial" panose="020B0604020202020204" pitchFamily="34" charset="0"/>
                        </a:rPr>
                        <a:t>Obbligatoria e pubblica</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953470">
                <a:tc>
                  <a:txBody>
                    <a:bodyPr/>
                    <a:lstStyle/>
                    <a:p>
                      <a:pPr algn="ctr">
                        <a:spcAft>
                          <a:spcPts val="0"/>
                        </a:spcAft>
                      </a:pPr>
                      <a:r>
                        <a:rPr lang="it-IT" sz="1600" b="0" dirty="0" smtClean="0">
                          <a:solidFill>
                            <a:schemeClr val="bg1"/>
                          </a:solidFill>
                          <a:effectLst/>
                          <a:latin typeface="Arial" panose="020B0604020202020204" pitchFamily="34" charset="0"/>
                          <a:ea typeface="Open Sans" panose="020B0604020202020204" charset="0"/>
                          <a:cs typeface="Arial" panose="020B0604020202020204" pitchFamily="34" charset="0"/>
                        </a:rPr>
                        <a:t>2</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1" dirty="0" smtClean="0">
                          <a:solidFill>
                            <a:schemeClr val="bg1"/>
                          </a:solidFill>
                          <a:effectLst/>
                          <a:latin typeface="Arial" panose="020B0604020202020204" pitchFamily="34" charset="0"/>
                          <a:cs typeface="Arial" panose="020B0604020202020204" pitchFamily="34" charset="0"/>
                        </a:rPr>
                        <a:t>Autovalutazione </a:t>
                      </a:r>
                      <a:r>
                        <a:rPr lang="it-IT" sz="1600" b="1" dirty="0">
                          <a:solidFill>
                            <a:schemeClr val="bg1"/>
                          </a:solidFill>
                          <a:effectLst/>
                          <a:latin typeface="Arial" panose="020B0604020202020204" pitchFamily="34" charset="0"/>
                          <a:cs typeface="Arial" panose="020B0604020202020204" pitchFamily="34" charset="0"/>
                        </a:rPr>
                        <a:t>e bilancio delle competenze</a:t>
                      </a:r>
                      <a:endParaRPr lang="it-IT" sz="1600" b="1"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Parte di competenza del DS</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600" dirty="0" smtClean="0">
                          <a:effectLst/>
                          <a:latin typeface="Arial" panose="020B0604020202020204" pitchFamily="34" charset="0"/>
                          <a:cs typeface="Arial" panose="020B0604020202020204" pitchFamily="34" charset="0"/>
                        </a:rPr>
                        <a:t>Facoltativa </a:t>
                      </a:r>
                      <a:r>
                        <a:rPr lang="it-IT" sz="1600" dirty="0">
                          <a:effectLst/>
                          <a:latin typeface="Arial" panose="020B0604020202020204" pitchFamily="34" charset="0"/>
                          <a:cs typeface="Arial" panose="020B0604020202020204" pitchFamily="34" charset="0"/>
                        </a:rPr>
                        <a:t>e </a:t>
                      </a:r>
                      <a:r>
                        <a:rPr lang="it-IT" sz="1600" dirty="0" smtClean="0">
                          <a:effectLst/>
                          <a:latin typeface="Arial" panose="020B0604020202020204" pitchFamily="34" charset="0"/>
                          <a:cs typeface="Arial" panose="020B0604020202020204" pitchFamily="34" charset="0"/>
                        </a:rPr>
                        <a:t>riservata</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635647">
                <a:tc>
                  <a:txBody>
                    <a:bodyPr/>
                    <a:lstStyle/>
                    <a:p>
                      <a:pPr algn="ctr">
                        <a:spcAft>
                          <a:spcPts val="0"/>
                        </a:spcAft>
                      </a:pPr>
                      <a:r>
                        <a:rPr lang="it-IT" sz="1600" dirty="0" smtClean="0">
                          <a:solidFill>
                            <a:schemeClr val="bg1"/>
                          </a:solidFill>
                          <a:effectLst/>
                          <a:latin typeface="Arial" panose="020B0604020202020204" pitchFamily="34" charset="0"/>
                          <a:cs typeface="Arial" panose="020B0604020202020204" pitchFamily="34" charset="0"/>
                        </a:rPr>
                        <a:t>3</a:t>
                      </a:r>
                      <a:endParaRPr lang="it-IT" sz="1600"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1" dirty="0" smtClean="0">
                          <a:solidFill>
                            <a:schemeClr val="bg1"/>
                          </a:solidFill>
                          <a:effectLst/>
                          <a:latin typeface="Arial" panose="020B0604020202020204" pitchFamily="34" charset="0"/>
                          <a:cs typeface="Arial" panose="020B0604020202020204" pitchFamily="34" charset="0"/>
                        </a:rPr>
                        <a:t>Obiettivi </a:t>
                      </a:r>
                      <a:r>
                        <a:rPr lang="it-IT" sz="1600" b="1" dirty="0">
                          <a:solidFill>
                            <a:schemeClr val="bg1"/>
                          </a:solidFill>
                          <a:effectLst/>
                          <a:latin typeface="Arial" panose="020B0604020202020204" pitchFamily="34" charset="0"/>
                          <a:cs typeface="Arial" panose="020B0604020202020204" pitchFamily="34" charset="0"/>
                        </a:rPr>
                        <a:t>e azioni </a:t>
                      </a:r>
                      <a:r>
                        <a:rPr lang="it-IT" sz="1600" b="1" dirty="0" smtClean="0">
                          <a:solidFill>
                            <a:schemeClr val="bg1"/>
                          </a:solidFill>
                          <a:effectLst/>
                          <a:latin typeface="Arial" panose="020B0604020202020204" pitchFamily="34" charset="0"/>
                          <a:cs typeface="Arial" panose="020B0604020202020204" pitchFamily="34" charset="0"/>
                        </a:rPr>
                        <a:t>professionali</a:t>
                      </a:r>
                      <a:endParaRPr lang="it-IT" sz="1600" b="1"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Parte di competenza del DS</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Obbligatoria e pubblica</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635647">
                <a:tc>
                  <a:txBody>
                    <a:bodyPr/>
                    <a:lstStyle/>
                    <a:p>
                      <a:pPr algn="ctr">
                        <a:spcAft>
                          <a:spcPts val="0"/>
                        </a:spcAft>
                      </a:pPr>
                      <a:r>
                        <a:rPr lang="it-IT" sz="1600" b="0" dirty="0" smtClean="0">
                          <a:solidFill>
                            <a:schemeClr val="bg1"/>
                          </a:solidFill>
                          <a:effectLst/>
                          <a:latin typeface="Arial" panose="020B0604020202020204" pitchFamily="34" charset="0"/>
                          <a:ea typeface="Open Sans" panose="020B0604020202020204" charset="0"/>
                          <a:cs typeface="Arial" panose="020B0604020202020204" pitchFamily="34" charset="0"/>
                        </a:rPr>
                        <a:t>4</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1" dirty="0" smtClean="0">
                          <a:solidFill>
                            <a:schemeClr val="bg1"/>
                          </a:solidFill>
                          <a:effectLst/>
                          <a:latin typeface="Arial" panose="020B0604020202020204" pitchFamily="34" charset="0"/>
                          <a:cs typeface="Arial" panose="020B0604020202020204" pitchFamily="34" charset="0"/>
                        </a:rPr>
                        <a:t>Documentazione </a:t>
                      </a:r>
                      <a:r>
                        <a:rPr lang="it-IT" sz="1600" b="1" dirty="0">
                          <a:solidFill>
                            <a:schemeClr val="bg1"/>
                          </a:solidFill>
                          <a:effectLst/>
                          <a:latin typeface="Arial" panose="020B0604020202020204" pitchFamily="34" charset="0"/>
                          <a:cs typeface="Arial" panose="020B0604020202020204" pitchFamily="34" charset="0"/>
                        </a:rPr>
                        <a:t>della valutazione</a:t>
                      </a:r>
                      <a:endParaRPr lang="it-IT" sz="1600" b="1"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Parte di competenza del </a:t>
                      </a:r>
                      <a:r>
                        <a:rPr lang="it-IT" sz="1600" dirty="0" smtClean="0">
                          <a:effectLst/>
                          <a:latin typeface="Arial" panose="020B0604020202020204" pitchFamily="34" charset="0"/>
                          <a:cs typeface="Arial" panose="020B0604020202020204" pitchFamily="34" charset="0"/>
                        </a:rPr>
                        <a:t>Nucleo e del D.USR</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Obbligatoria e riservata </a:t>
                      </a:r>
                      <a:r>
                        <a:rPr lang="it-IT" sz="1600" dirty="0" smtClean="0">
                          <a:effectLst/>
                          <a:latin typeface="Arial" panose="020B0604020202020204" pitchFamily="34" charset="0"/>
                          <a:cs typeface="Arial" panose="020B0604020202020204" pitchFamily="34" charset="0"/>
                        </a:rPr>
                        <a:t>al Nucleo,</a:t>
                      </a:r>
                      <a:r>
                        <a:rPr lang="it-IT" sz="1600" baseline="0" dirty="0" smtClean="0">
                          <a:effectLst/>
                          <a:latin typeface="Arial" panose="020B0604020202020204" pitchFamily="34" charset="0"/>
                          <a:cs typeface="Arial" panose="020B0604020202020204" pitchFamily="34" charset="0"/>
                        </a:rPr>
                        <a:t> al</a:t>
                      </a:r>
                      <a:r>
                        <a:rPr lang="it-IT" sz="1600" dirty="0" smtClean="0">
                          <a:effectLst/>
                          <a:latin typeface="Arial" panose="020B0604020202020204" pitchFamily="34" charset="0"/>
                          <a:cs typeface="Arial" panose="020B0604020202020204" pitchFamily="34" charset="0"/>
                        </a:rPr>
                        <a:t> D.USR e al DS</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bl>
          </a:graphicData>
        </a:graphic>
      </p:graphicFrame>
      <p:sp>
        <p:nvSpPr>
          <p:cNvPr id="9" name="Title 3"/>
          <p:cNvSpPr txBox="1">
            <a:spLocks/>
          </p:cNvSpPr>
          <p:nvPr/>
        </p:nvSpPr>
        <p:spPr bwMode="black">
          <a:xfrm>
            <a:off x="232165" y="0"/>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Il Portfolio del Dirigente scolastico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060708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ella 6"/>
          <p:cNvGraphicFramePr>
            <a:graphicFrameLocks noGrp="1"/>
          </p:cNvGraphicFramePr>
          <p:nvPr>
            <p:extLst>
              <p:ext uri="{D42A27DB-BD31-4B8C-83A1-F6EECF244321}">
                <p14:modId xmlns:p14="http://schemas.microsoft.com/office/powerpoint/2010/main" val="1110735847"/>
              </p:ext>
            </p:extLst>
          </p:nvPr>
        </p:nvGraphicFramePr>
        <p:xfrm>
          <a:off x="506454" y="842839"/>
          <a:ext cx="8177110" cy="3582243"/>
        </p:xfrm>
        <a:graphic>
          <a:graphicData uri="http://schemas.openxmlformats.org/drawingml/2006/table">
            <a:tbl>
              <a:tblPr firstRow="1" firstCol="1" bandRow="1">
                <a:tableStyleId>{912C8C85-51F0-491E-9774-3900AFEF0FD7}</a:tableStyleId>
              </a:tblPr>
              <a:tblGrid>
                <a:gridCol w="393700"/>
                <a:gridCol w="3314037"/>
                <a:gridCol w="1910336"/>
                <a:gridCol w="2559037"/>
              </a:tblGrid>
              <a:tr h="1017766">
                <a:tc>
                  <a:txBody>
                    <a:bodyPr/>
                    <a:lstStyle/>
                    <a:p>
                      <a:pPr algn="ctr">
                        <a:spcAft>
                          <a:spcPts val="0"/>
                        </a:spcAft>
                      </a:pPr>
                      <a:r>
                        <a:rPr lang="it-IT" sz="1600" dirty="0" smtClean="0">
                          <a:solidFill>
                            <a:schemeClr val="bg1"/>
                          </a:solidFill>
                          <a:effectLst/>
                          <a:latin typeface="Arial" panose="020B0604020202020204" pitchFamily="34" charset="0"/>
                          <a:cs typeface="Arial" panose="020B0604020202020204" pitchFamily="34" charset="0"/>
                        </a:rPr>
                        <a:t>1</a:t>
                      </a:r>
                      <a:endParaRPr lang="it-IT" sz="1600"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1" dirty="0" smtClean="0">
                          <a:solidFill>
                            <a:schemeClr val="bg1"/>
                          </a:solidFill>
                          <a:effectLst/>
                          <a:latin typeface="Arial" panose="020B0604020202020204" pitchFamily="34" charset="0"/>
                          <a:cs typeface="Arial" panose="020B0604020202020204" pitchFamily="34" charset="0"/>
                        </a:rPr>
                        <a:t>Anagrafe professionale</a:t>
                      </a:r>
                      <a:endParaRPr lang="it-IT" sz="1600" b="1"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0" dirty="0">
                          <a:solidFill>
                            <a:schemeClr val="tx1"/>
                          </a:solidFill>
                          <a:effectLst/>
                          <a:latin typeface="Arial" panose="020B0604020202020204" pitchFamily="34" charset="0"/>
                          <a:cs typeface="Arial" panose="020B0604020202020204" pitchFamily="34" charset="0"/>
                        </a:rPr>
                        <a:t>Parte di </a:t>
                      </a:r>
                      <a:r>
                        <a:rPr lang="it-IT" sz="1600" b="0" dirty="0" smtClean="0">
                          <a:solidFill>
                            <a:schemeClr val="tx1"/>
                          </a:solidFill>
                          <a:effectLst/>
                          <a:latin typeface="Arial" panose="020B0604020202020204" pitchFamily="34" charset="0"/>
                          <a:cs typeface="Arial" panose="020B0604020202020204" pitchFamily="34" charset="0"/>
                        </a:rPr>
                        <a:t>competenza </a:t>
                      </a:r>
                      <a:r>
                        <a:rPr lang="it-IT" sz="1600" b="0" dirty="0">
                          <a:solidFill>
                            <a:schemeClr val="tx1"/>
                          </a:solidFill>
                          <a:effectLst/>
                          <a:latin typeface="Arial" panose="020B0604020202020204" pitchFamily="34" charset="0"/>
                          <a:cs typeface="Arial" panose="020B0604020202020204" pitchFamily="34" charset="0"/>
                        </a:rPr>
                        <a:t>del DS</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600" b="0" dirty="0">
                          <a:solidFill>
                            <a:schemeClr val="tx1"/>
                          </a:solidFill>
                          <a:effectLst/>
                          <a:latin typeface="Arial" panose="020B0604020202020204" pitchFamily="34" charset="0"/>
                          <a:cs typeface="Arial" panose="020B0604020202020204" pitchFamily="34" charset="0"/>
                        </a:rPr>
                        <a:t>Obbligatoria e pubblica</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953470">
                <a:tc>
                  <a:txBody>
                    <a:bodyPr/>
                    <a:lstStyle/>
                    <a:p>
                      <a:pPr algn="ctr">
                        <a:spcAft>
                          <a:spcPts val="0"/>
                        </a:spcAft>
                      </a:pPr>
                      <a:r>
                        <a:rPr lang="it-IT" sz="1600" b="0" dirty="0" smtClean="0">
                          <a:solidFill>
                            <a:schemeClr val="bg1"/>
                          </a:solidFill>
                          <a:effectLst/>
                          <a:latin typeface="Arial" panose="020B0604020202020204" pitchFamily="34" charset="0"/>
                          <a:ea typeface="Open Sans" panose="020B0604020202020204" charset="0"/>
                          <a:cs typeface="Arial" panose="020B0604020202020204" pitchFamily="34" charset="0"/>
                        </a:rPr>
                        <a:t>2</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smtClean="0">
                          <a:solidFill>
                            <a:schemeClr val="bg1"/>
                          </a:solidFill>
                          <a:effectLst/>
                          <a:latin typeface="Arial" panose="020B0604020202020204" pitchFamily="34" charset="0"/>
                          <a:cs typeface="Arial" panose="020B0604020202020204" pitchFamily="34" charset="0"/>
                        </a:rPr>
                        <a:t>Autovalutazione </a:t>
                      </a:r>
                      <a:r>
                        <a:rPr lang="it-IT" sz="1600" b="0" dirty="0">
                          <a:solidFill>
                            <a:schemeClr val="bg1"/>
                          </a:solidFill>
                          <a:effectLst/>
                          <a:latin typeface="Arial" panose="020B0604020202020204" pitchFamily="34" charset="0"/>
                          <a:cs typeface="Arial" panose="020B0604020202020204" pitchFamily="34" charset="0"/>
                        </a:rPr>
                        <a:t>e bilancio delle competenze</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a:solidFill>
                            <a:schemeClr val="bg1">
                              <a:lumMod val="65000"/>
                            </a:schemeClr>
                          </a:solidFill>
                          <a:effectLst/>
                          <a:latin typeface="Arial" panose="020B0604020202020204" pitchFamily="34" charset="0"/>
                          <a:cs typeface="Arial" panose="020B0604020202020204" pitchFamily="34" charset="0"/>
                        </a:rPr>
                        <a:t>Parte di competenza del DS</a:t>
                      </a:r>
                      <a:endParaRPr lang="it-IT" sz="1600" b="0" dirty="0">
                        <a:solidFill>
                          <a:schemeClr val="bg1">
                            <a:lumMod val="65000"/>
                          </a:schemeClr>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smtClean="0">
                          <a:solidFill>
                            <a:schemeClr val="bg1">
                              <a:lumMod val="65000"/>
                            </a:schemeClr>
                          </a:solidFill>
                          <a:effectLst/>
                          <a:latin typeface="Arial" panose="020B0604020202020204" pitchFamily="34" charset="0"/>
                          <a:cs typeface="Arial" panose="020B0604020202020204" pitchFamily="34" charset="0"/>
                        </a:rPr>
                        <a:t>Facoltativa </a:t>
                      </a:r>
                      <a:r>
                        <a:rPr lang="it-IT" sz="1600" b="0" dirty="0">
                          <a:solidFill>
                            <a:schemeClr val="bg1">
                              <a:lumMod val="65000"/>
                            </a:schemeClr>
                          </a:solidFill>
                          <a:effectLst/>
                          <a:latin typeface="Arial" panose="020B0604020202020204" pitchFamily="34" charset="0"/>
                          <a:cs typeface="Arial" panose="020B0604020202020204" pitchFamily="34" charset="0"/>
                        </a:rPr>
                        <a:t>e riservata </a:t>
                      </a:r>
                      <a:r>
                        <a:rPr lang="it-IT" sz="1600" b="0" dirty="0" smtClean="0">
                          <a:solidFill>
                            <a:schemeClr val="bg1">
                              <a:lumMod val="65000"/>
                            </a:schemeClr>
                          </a:solidFill>
                          <a:effectLst/>
                          <a:latin typeface="Arial" panose="020B0604020202020204" pitchFamily="34" charset="0"/>
                          <a:cs typeface="Arial" panose="020B0604020202020204" pitchFamily="34" charset="0"/>
                        </a:rPr>
                        <a:t>all’autovalutazione del Ds</a:t>
                      </a:r>
                      <a:endParaRPr lang="it-IT" sz="1600" b="0" dirty="0">
                        <a:solidFill>
                          <a:schemeClr val="bg1">
                            <a:lumMod val="65000"/>
                          </a:schemeClr>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r>
              <a:tr h="635647">
                <a:tc>
                  <a:txBody>
                    <a:bodyPr/>
                    <a:lstStyle/>
                    <a:p>
                      <a:pPr algn="ctr">
                        <a:spcAft>
                          <a:spcPts val="0"/>
                        </a:spcAft>
                      </a:pPr>
                      <a:r>
                        <a:rPr lang="it-IT" sz="1600" b="0" dirty="0" smtClean="0">
                          <a:solidFill>
                            <a:schemeClr val="bg1"/>
                          </a:solidFill>
                          <a:effectLst/>
                          <a:latin typeface="Arial" panose="020B0604020202020204" pitchFamily="34" charset="0"/>
                          <a:cs typeface="Arial" panose="020B0604020202020204" pitchFamily="34" charset="0"/>
                        </a:rPr>
                        <a:t>3</a:t>
                      </a:r>
                      <a:endParaRPr lang="it-IT" sz="1600" b="0"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smtClean="0">
                          <a:solidFill>
                            <a:schemeClr val="bg1"/>
                          </a:solidFill>
                          <a:effectLst/>
                          <a:latin typeface="Arial" panose="020B0604020202020204" pitchFamily="34" charset="0"/>
                          <a:cs typeface="Arial" panose="020B0604020202020204" pitchFamily="34" charset="0"/>
                        </a:rPr>
                        <a:t>Obiettivi </a:t>
                      </a:r>
                      <a:r>
                        <a:rPr lang="it-IT" sz="1600" b="0" dirty="0">
                          <a:solidFill>
                            <a:schemeClr val="bg1"/>
                          </a:solidFill>
                          <a:effectLst/>
                          <a:latin typeface="Arial" panose="020B0604020202020204" pitchFamily="34" charset="0"/>
                          <a:cs typeface="Arial" panose="020B0604020202020204" pitchFamily="34" charset="0"/>
                        </a:rPr>
                        <a:t>e azioni </a:t>
                      </a:r>
                      <a:r>
                        <a:rPr lang="it-IT" sz="1600" b="0" dirty="0" smtClean="0">
                          <a:solidFill>
                            <a:schemeClr val="bg1"/>
                          </a:solidFill>
                          <a:effectLst/>
                          <a:latin typeface="Arial" panose="020B0604020202020204" pitchFamily="34" charset="0"/>
                          <a:cs typeface="Arial" panose="020B0604020202020204" pitchFamily="34" charset="0"/>
                        </a:rPr>
                        <a:t>professionali</a:t>
                      </a:r>
                      <a:endParaRPr lang="it-IT" sz="1600" b="0"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a:solidFill>
                            <a:schemeClr val="bg1">
                              <a:lumMod val="65000"/>
                            </a:schemeClr>
                          </a:solidFill>
                          <a:effectLst/>
                          <a:latin typeface="Arial" panose="020B0604020202020204" pitchFamily="34" charset="0"/>
                          <a:cs typeface="Arial" panose="020B0604020202020204" pitchFamily="34" charset="0"/>
                        </a:rPr>
                        <a:t>Parte di competenza del DS</a:t>
                      </a:r>
                      <a:endParaRPr lang="it-IT" sz="1600" b="0" dirty="0">
                        <a:solidFill>
                          <a:schemeClr val="bg1">
                            <a:lumMod val="65000"/>
                          </a:schemeClr>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a:solidFill>
                            <a:schemeClr val="bg1">
                              <a:lumMod val="65000"/>
                            </a:schemeClr>
                          </a:solidFill>
                          <a:effectLst/>
                          <a:latin typeface="Arial" panose="020B0604020202020204" pitchFamily="34" charset="0"/>
                          <a:cs typeface="Arial" panose="020B0604020202020204" pitchFamily="34" charset="0"/>
                        </a:rPr>
                        <a:t>Obbligatoria e pubblica</a:t>
                      </a:r>
                      <a:endParaRPr lang="it-IT" sz="1600" b="0" dirty="0">
                        <a:solidFill>
                          <a:schemeClr val="bg1">
                            <a:lumMod val="65000"/>
                          </a:schemeClr>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r>
              <a:tr h="635647">
                <a:tc>
                  <a:txBody>
                    <a:bodyPr/>
                    <a:lstStyle/>
                    <a:p>
                      <a:pPr algn="ctr">
                        <a:spcAft>
                          <a:spcPts val="0"/>
                        </a:spcAft>
                      </a:pPr>
                      <a:r>
                        <a:rPr lang="it-IT" sz="1600" b="0" dirty="0" smtClean="0">
                          <a:solidFill>
                            <a:schemeClr val="bg1"/>
                          </a:solidFill>
                          <a:effectLst/>
                          <a:latin typeface="Arial" panose="020B0604020202020204" pitchFamily="34" charset="0"/>
                          <a:ea typeface="Open Sans" panose="020B0604020202020204" charset="0"/>
                          <a:cs typeface="Arial" panose="020B0604020202020204" pitchFamily="34" charset="0"/>
                        </a:rPr>
                        <a:t>4</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smtClean="0">
                          <a:solidFill>
                            <a:schemeClr val="bg1"/>
                          </a:solidFill>
                          <a:effectLst/>
                          <a:latin typeface="Arial" panose="020B0604020202020204" pitchFamily="34" charset="0"/>
                          <a:cs typeface="Arial" panose="020B0604020202020204" pitchFamily="34" charset="0"/>
                        </a:rPr>
                        <a:t>Documentazione </a:t>
                      </a:r>
                      <a:r>
                        <a:rPr lang="it-IT" sz="1600" b="0" dirty="0">
                          <a:solidFill>
                            <a:schemeClr val="bg1"/>
                          </a:solidFill>
                          <a:effectLst/>
                          <a:latin typeface="Arial" panose="020B0604020202020204" pitchFamily="34" charset="0"/>
                          <a:cs typeface="Arial" panose="020B0604020202020204" pitchFamily="34" charset="0"/>
                        </a:rPr>
                        <a:t>della valutazione</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a:solidFill>
                            <a:schemeClr val="bg1">
                              <a:lumMod val="65000"/>
                            </a:schemeClr>
                          </a:solidFill>
                          <a:effectLst/>
                          <a:latin typeface="Arial" panose="020B0604020202020204" pitchFamily="34" charset="0"/>
                          <a:cs typeface="Arial" panose="020B0604020202020204" pitchFamily="34" charset="0"/>
                        </a:rPr>
                        <a:t>Parte di competenza del </a:t>
                      </a:r>
                      <a:r>
                        <a:rPr lang="it-IT" sz="1600" b="0" dirty="0" smtClean="0">
                          <a:solidFill>
                            <a:schemeClr val="bg1">
                              <a:lumMod val="65000"/>
                            </a:schemeClr>
                          </a:solidFill>
                          <a:effectLst/>
                          <a:latin typeface="Arial" panose="020B0604020202020204" pitchFamily="34" charset="0"/>
                          <a:cs typeface="Arial" panose="020B0604020202020204" pitchFamily="34" charset="0"/>
                        </a:rPr>
                        <a:t>Nucleo e del D.USR</a:t>
                      </a:r>
                      <a:endParaRPr lang="it-IT" sz="1600" b="0" dirty="0">
                        <a:solidFill>
                          <a:schemeClr val="bg1">
                            <a:lumMod val="65000"/>
                          </a:schemeClr>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c>
                  <a:txBody>
                    <a:bodyPr/>
                    <a:lstStyle/>
                    <a:p>
                      <a:pPr algn="l">
                        <a:spcAft>
                          <a:spcPts val="0"/>
                        </a:spcAft>
                      </a:pPr>
                      <a:r>
                        <a:rPr lang="it-IT" sz="1600" b="0" dirty="0">
                          <a:solidFill>
                            <a:schemeClr val="bg1">
                              <a:lumMod val="65000"/>
                            </a:schemeClr>
                          </a:solidFill>
                          <a:effectLst/>
                          <a:latin typeface="Arial" panose="020B0604020202020204" pitchFamily="34" charset="0"/>
                          <a:cs typeface="Arial" panose="020B0604020202020204" pitchFamily="34" charset="0"/>
                        </a:rPr>
                        <a:t>Obbligatoria e riservata </a:t>
                      </a:r>
                      <a:r>
                        <a:rPr lang="it-IT" sz="1600" b="0" dirty="0" smtClean="0">
                          <a:solidFill>
                            <a:schemeClr val="bg1">
                              <a:lumMod val="65000"/>
                            </a:schemeClr>
                          </a:solidFill>
                          <a:effectLst/>
                          <a:latin typeface="Arial" panose="020B0604020202020204" pitchFamily="34" charset="0"/>
                          <a:cs typeface="Arial" panose="020B0604020202020204" pitchFamily="34" charset="0"/>
                        </a:rPr>
                        <a:t>al Nucleo,</a:t>
                      </a:r>
                      <a:r>
                        <a:rPr lang="it-IT" sz="1600" b="0" baseline="0" dirty="0" smtClean="0">
                          <a:solidFill>
                            <a:schemeClr val="bg1">
                              <a:lumMod val="65000"/>
                            </a:schemeClr>
                          </a:solidFill>
                          <a:effectLst/>
                          <a:latin typeface="Arial" panose="020B0604020202020204" pitchFamily="34" charset="0"/>
                          <a:cs typeface="Arial" panose="020B0604020202020204" pitchFamily="34" charset="0"/>
                        </a:rPr>
                        <a:t> al</a:t>
                      </a:r>
                      <a:r>
                        <a:rPr lang="it-IT" sz="1600" b="0" dirty="0" smtClean="0">
                          <a:solidFill>
                            <a:schemeClr val="bg1">
                              <a:lumMod val="65000"/>
                            </a:schemeClr>
                          </a:solidFill>
                          <a:effectLst/>
                          <a:latin typeface="Arial" panose="020B0604020202020204" pitchFamily="34" charset="0"/>
                          <a:cs typeface="Arial" panose="020B0604020202020204" pitchFamily="34" charset="0"/>
                        </a:rPr>
                        <a:t> D.USR e al DS</a:t>
                      </a:r>
                      <a:endParaRPr lang="it-IT" sz="1600" b="0" dirty="0">
                        <a:solidFill>
                          <a:schemeClr val="bg1">
                            <a:lumMod val="65000"/>
                          </a:schemeClr>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lumMod val="85000"/>
                      </a:schemeClr>
                    </a:solidFill>
                  </a:tcPr>
                </a:tc>
              </a:tr>
            </a:tbl>
          </a:graphicData>
        </a:graphic>
      </p:graphicFrame>
      <p:sp>
        <p:nvSpPr>
          <p:cNvPr id="9" name="Title 3"/>
          <p:cNvSpPr txBox="1">
            <a:spLocks/>
          </p:cNvSpPr>
          <p:nvPr/>
        </p:nvSpPr>
        <p:spPr bwMode="black">
          <a:xfrm>
            <a:off x="232165" y="0"/>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Il Portfolio del Dirigente scolastico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408766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bwMode="black">
          <a:xfrm>
            <a:off x="143265" y="-12240"/>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Parte prima - Anagrafe Professionale</a:t>
            </a:r>
            <a:endParaRPr lang="en-US" altLang="it-IT" sz="2000" b="1" dirty="0">
              <a:solidFill>
                <a:srgbClr val="0A7736"/>
              </a:solidFill>
              <a:ea typeface="HP Simplified"/>
            </a:endParaRPr>
          </a:p>
        </p:txBody>
      </p:sp>
      <p:sp>
        <p:nvSpPr>
          <p:cNvPr id="40" name="TextBox 39"/>
          <p:cNvSpPr txBox="1"/>
          <p:nvPr/>
        </p:nvSpPr>
        <p:spPr>
          <a:xfrm>
            <a:off x="326003" y="695805"/>
            <a:ext cx="6036697" cy="1569660"/>
          </a:xfrm>
          <a:prstGeom prst="rect">
            <a:avLst/>
          </a:prstGeom>
          <a:noFill/>
        </p:spPr>
        <p:txBody>
          <a:bodyPr wrap="square" rtlCol="0">
            <a:spAutoFit/>
          </a:bodyPr>
          <a:lstStyle/>
          <a:p>
            <a:pPr algn="just"/>
            <a:r>
              <a:rPr lang="it-IT" sz="1600" dirty="0" smtClean="0"/>
              <a:t>L’</a:t>
            </a:r>
            <a:r>
              <a:rPr lang="it-IT" sz="1600" b="1" dirty="0" smtClean="0"/>
              <a:t>anagrafe </a:t>
            </a:r>
            <a:r>
              <a:rPr lang="it-IT" sz="1600" b="1" dirty="0"/>
              <a:t>professionale</a:t>
            </a:r>
            <a:r>
              <a:rPr lang="it-IT" sz="1600" dirty="0"/>
              <a:t> intende raccogliere tutte le informazioni professionali più rilevanti </a:t>
            </a:r>
            <a:r>
              <a:rPr lang="it-IT" sz="1600" dirty="0" smtClean="0"/>
              <a:t>e </a:t>
            </a:r>
            <a:r>
              <a:rPr lang="it-IT" sz="1600" dirty="0"/>
              <a:t>sarà aggiornabile annualmente. </a:t>
            </a:r>
            <a:r>
              <a:rPr lang="it-IT" sz="1600" dirty="0" smtClean="0"/>
              <a:t>Ogni </a:t>
            </a:r>
            <a:r>
              <a:rPr lang="it-IT" sz="1600" dirty="0"/>
              <a:t>Dirigente </a:t>
            </a:r>
            <a:r>
              <a:rPr lang="it-IT" sz="1600" dirty="0" smtClean="0"/>
              <a:t>avrà la </a:t>
            </a:r>
            <a:r>
              <a:rPr lang="it-IT" sz="1600" dirty="0"/>
              <a:t>possibilità di integrare l’anagrafe allegando il proprio </a:t>
            </a:r>
            <a:r>
              <a:rPr lang="it-IT" sz="1600" i="1" dirty="0"/>
              <a:t>curriculum </a:t>
            </a:r>
            <a:r>
              <a:rPr lang="it-IT" sz="1600" i="1" dirty="0" smtClean="0"/>
              <a:t>vitae</a:t>
            </a:r>
            <a:r>
              <a:rPr lang="it-IT" sz="1600" dirty="0" smtClean="0"/>
              <a:t> e alcuni documenti che attestino aspetti particolarmente significativi della propria professionalità</a:t>
            </a:r>
            <a:endParaRPr lang="it-IT" sz="1600" dirty="0"/>
          </a:p>
        </p:txBody>
      </p:sp>
      <p:graphicFrame>
        <p:nvGraphicFramePr>
          <p:cNvPr id="17" name="Tabella 6"/>
          <p:cNvGraphicFramePr>
            <a:graphicFrameLocks noGrp="1"/>
          </p:cNvGraphicFramePr>
          <p:nvPr>
            <p:extLst>
              <p:ext uri="{D42A27DB-BD31-4B8C-83A1-F6EECF244321}">
                <p14:modId xmlns:p14="http://schemas.microsoft.com/office/powerpoint/2010/main" val="3327528347"/>
              </p:ext>
            </p:extLst>
          </p:nvPr>
        </p:nvGraphicFramePr>
        <p:xfrm>
          <a:off x="6868046" y="1565482"/>
          <a:ext cx="1794785" cy="3121152"/>
        </p:xfrm>
        <a:graphic>
          <a:graphicData uri="http://schemas.openxmlformats.org/drawingml/2006/table">
            <a:tbl>
              <a:tblPr firstRow="1" firstCol="1" bandRow="1">
                <a:tableStyleId>{912C8C85-51F0-491E-9774-3900AFEF0FD7}</a:tableStyleId>
              </a:tblPr>
              <a:tblGrid>
                <a:gridCol w="1794785"/>
              </a:tblGrid>
              <a:tr h="184734">
                <a:tc>
                  <a:txBody>
                    <a:bodyPr/>
                    <a:lstStyle/>
                    <a:p>
                      <a:pPr algn="ctr">
                        <a:spcAft>
                          <a:spcPts val="0"/>
                        </a:spcAft>
                      </a:pPr>
                      <a:r>
                        <a:rPr lang="it-IT" sz="1600" dirty="0" smtClean="0">
                          <a:effectLst/>
                          <a:latin typeface="Arial" panose="020B0604020202020204" pitchFamily="34" charset="0"/>
                          <a:cs typeface="Arial" panose="020B0604020202020204" pitchFamily="34" charset="0"/>
                        </a:rPr>
                        <a:t>Sezioni</a:t>
                      </a:r>
                    </a:p>
                    <a:p>
                      <a:pPr algn="ctr">
                        <a:spcAft>
                          <a:spcPts val="0"/>
                        </a:spcAft>
                      </a:pP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solidFill>
                      <a:srgbClr val="0A7736"/>
                    </a:solidFill>
                  </a:tcPr>
                </a:tc>
              </a:tr>
              <a:tr h="184734">
                <a:tc>
                  <a:txBody>
                    <a:bodyPr/>
                    <a:lstStyle/>
                    <a:p>
                      <a:pPr algn="ctr">
                        <a:lnSpc>
                          <a:spcPct val="90000"/>
                        </a:lnSpc>
                      </a:pPr>
                      <a:r>
                        <a:rPr lang="it-IT" sz="1600" b="1" dirty="0" smtClean="0">
                          <a:latin typeface="Arial" panose="020B0604020202020204" pitchFamily="34" charset="0"/>
                          <a:ea typeface="Open Sans" panose="020B0604020202020204" charset="0"/>
                          <a:cs typeface="Arial" panose="020B0604020202020204" pitchFamily="34" charset="0"/>
                        </a:rPr>
                        <a:t>Anagrafica</a:t>
                      </a:r>
                    </a:p>
                    <a:p>
                      <a:pPr algn="ctr">
                        <a:lnSpc>
                          <a:spcPct val="90000"/>
                        </a:lnSpc>
                      </a:pPr>
                      <a:endParaRPr lang="it-IT" sz="1600" b="1" dirty="0">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184734">
                <a:tc>
                  <a:txBody>
                    <a:bodyPr/>
                    <a:lstStyle/>
                    <a:p>
                      <a:pPr algn="ctr">
                        <a:lnSpc>
                          <a:spcPct val="90000"/>
                        </a:lnSpc>
                      </a:pPr>
                      <a:r>
                        <a:rPr lang="it-IT" sz="1600" b="1" dirty="0" smtClean="0">
                          <a:latin typeface="Arial" panose="020B0604020202020204" pitchFamily="34" charset="0"/>
                          <a:ea typeface="Open Sans" panose="020B0604020202020204" charset="0"/>
                          <a:cs typeface="Arial" panose="020B0604020202020204" pitchFamily="34" charset="0"/>
                        </a:rPr>
                        <a:t>Ruolo</a:t>
                      </a:r>
                    </a:p>
                    <a:p>
                      <a:pPr algn="ctr">
                        <a:lnSpc>
                          <a:spcPct val="90000"/>
                        </a:lnSpc>
                      </a:pPr>
                      <a:endParaRPr lang="it-IT" sz="1600" b="1" dirty="0">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55187">
                <a:tc>
                  <a:txBody>
                    <a:bodyPr/>
                    <a:lstStyle/>
                    <a:p>
                      <a:pPr algn="ctr">
                        <a:lnSpc>
                          <a:spcPct val="90000"/>
                        </a:lnSpc>
                      </a:pPr>
                      <a:r>
                        <a:rPr lang="it-IT" sz="1600" b="1" dirty="0" smtClean="0">
                          <a:latin typeface="Arial" panose="020B0604020202020204" pitchFamily="34" charset="0"/>
                          <a:ea typeface="Open Sans" panose="020B0604020202020204" charset="0"/>
                          <a:cs typeface="Arial" panose="020B0604020202020204" pitchFamily="34" charset="0"/>
                        </a:rPr>
                        <a:t>Titoli di Studio</a:t>
                      </a:r>
                    </a:p>
                    <a:p>
                      <a:pPr algn="ctr">
                        <a:lnSpc>
                          <a:spcPct val="90000"/>
                        </a:lnSpc>
                      </a:pPr>
                      <a:endParaRPr lang="it-IT" sz="1600" b="1" dirty="0">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237884">
                <a:tc>
                  <a:txBody>
                    <a:bodyPr/>
                    <a:lstStyle/>
                    <a:p>
                      <a:pPr algn="ctr">
                        <a:lnSpc>
                          <a:spcPct val="90000"/>
                        </a:lnSpc>
                      </a:pPr>
                      <a:r>
                        <a:rPr lang="it-IT" sz="1600" b="1" dirty="0" smtClean="0">
                          <a:latin typeface="Arial" panose="020B0604020202020204" pitchFamily="34" charset="0"/>
                          <a:ea typeface="Open Sans" panose="020B0604020202020204" charset="0"/>
                          <a:cs typeface="Arial" panose="020B0604020202020204" pitchFamily="34" charset="0"/>
                        </a:rPr>
                        <a:t>Certificazioni</a:t>
                      </a:r>
                    </a:p>
                    <a:p>
                      <a:pPr algn="ctr">
                        <a:lnSpc>
                          <a:spcPct val="90000"/>
                        </a:lnSpc>
                      </a:pPr>
                      <a:endParaRPr lang="it-IT" sz="1600" b="1" dirty="0">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237884">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it-IT" sz="1600" b="1" dirty="0" smtClean="0">
                          <a:latin typeface="Arial" panose="020B0604020202020204" pitchFamily="34" charset="0"/>
                          <a:ea typeface="Open Sans" panose="020B0604020202020204" charset="0"/>
                          <a:cs typeface="Arial" panose="020B0604020202020204" pitchFamily="34" charset="0"/>
                        </a:rPr>
                        <a:t>Incarichi</a:t>
                      </a:r>
                    </a:p>
                    <a:p>
                      <a:pPr marL="0" marR="0" lvl="0" indent="0" algn="ctr" defTabSz="457200" rtl="0" eaLnBrk="1" fontAlgn="auto" latinLnBrk="0" hangingPunct="1">
                        <a:lnSpc>
                          <a:spcPct val="90000"/>
                        </a:lnSpc>
                        <a:spcBef>
                          <a:spcPts val="0"/>
                        </a:spcBef>
                        <a:spcAft>
                          <a:spcPts val="0"/>
                        </a:spcAft>
                        <a:buClrTx/>
                        <a:buSzTx/>
                        <a:buFontTx/>
                        <a:buNone/>
                        <a:tabLst/>
                        <a:defRPr/>
                      </a:pPr>
                      <a:endParaRPr lang="it-IT" sz="1600" b="1" dirty="0" smtClean="0">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237884">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it-IT" sz="1600" b="1" dirty="0" smtClean="0">
                          <a:latin typeface="Arial" panose="020B0604020202020204" pitchFamily="34" charset="0"/>
                          <a:ea typeface="Open Sans" panose="020B0604020202020204" charset="0"/>
                          <a:cs typeface="Arial" panose="020B0604020202020204" pitchFamily="34" charset="0"/>
                        </a:rPr>
                        <a:t>Pubblicazioni</a:t>
                      </a:r>
                    </a:p>
                    <a:p>
                      <a:pPr marL="0" marR="0" lvl="0" indent="0" algn="ctr" defTabSz="457200" rtl="0" eaLnBrk="1" fontAlgn="auto" latinLnBrk="0" hangingPunct="1">
                        <a:lnSpc>
                          <a:spcPct val="90000"/>
                        </a:lnSpc>
                        <a:spcBef>
                          <a:spcPts val="0"/>
                        </a:spcBef>
                        <a:spcAft>
                          <a:spcPts val="0"/>
                        </a:spcAft>
                        <a:buClrTx/>
                        <a:buSzTx/>
                        <a:buFontTx/>
                        <a:buNone/>
                        <a:tabLst/>
                        <a:defRPr/>
                      </a:pPr>
                      <a:endParaRPr lang="it-IT" sz="1600" b="1" dirty="0" smtClean="0">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bl>
          </a:graphicData>
        </a:graphic>
      </p:graphicFrame>
      <p:sp>
        <p:nvSpPr>
          <p:cNvPr id="18" name="Rectangle 17"/>
          <p:cNvSpPr/>
          <p:nvPr/>
        </p:nvSpPr>
        <p:spPr>
          <a:xfrm>
            <a:off x="6514858" y="1078178"/>
            <a:ext cx="2469356" cy="338554"/>
          </a:xfrm>
          <a:prstGeom prst="rect">
            <a:avLst/>
          </a:prstGeom>
          <a:noFill/>
        </p:spPr>
        <p:txBody>
          <a:bodyPr wrap="square" rtlCol="0">
            <a:spAutoFit/>
          </a:bodyPr>
          <a:lstStyle/>
          <a:p>
            <a:r>
              <a:rPr lang="it-IT" sz="1600" b="1" u="sng" dirty="0" smtClean="0">
                <a:solidFill>
                  <a:srgbClr val="0A7736"/>
                </a:solidFill>
              </a:rPr>
              <a:t>Anagrafe professionale</a:t>
            </a:r>
            <a:endParaRPr lang="it-IT" sz="1600" b="1" u="sng" dirty="0">
              <a:solidFill>
                <a:srgbClr val="0A7736"/>
              </a:solidFill>
            </a:endParaRPr>
          </a:p>
        </p:txBody>
      </p:sp>
      <p:sp>
        <p:nvSpPr>
          <p:cNvPr id="2" name="CasellaDiTesto 1"/>
          <p:cNvSpPr txBox="1"/>
          <p:nvPr/>
        </p:nvSpPr>
        <p:spPr>
          <a:xfrm>
            <a:off x="413469" y="2917112"/>
            <a:ext cx="4834392" cy="1015663"/>
          </a:xfrm>
          <a:prstGeom prst="rect">
            <a:avLst/>
          </a:prstGeom>
          <a:noFill/>
        </p:spPr>
        <p:txBody>
          <a:bodyPr wrap="square" rtlCol="0">
            <a:spAutoFit/>
          </a:bodyPr>
          <a:lstStyle/>
          <a:p>
            <a:pPr marL="0" defTabSz="430213">
              <a:spcAft>
                <a:spcPts val="400"/>
              </a:spcAft>
              <a:buSzPct val="100000"/>
            </a:pPr>
            <a:r>
              <a:rPr lang="it-IT" sz="2000" b="1" dirty="0" smtClean="0">
                <a:solidFill>
                  <a:srgbClr val="0A7736"/>
                </a:solidFill>
                <a:latin typeface="HP Simplified" pitchFamily="34" charset="0"/>
                <a:cs typeface="HP Simplified" pitchFamily="34" charset="0"/>
              </a:rPr>
              <a:t>Un modello unico di riferimento a livello nazionale articolato in sei sezioni</a:t>
            </a:r>
          </a:p>
        </p:txBody>
      </p:sp>
      <p:sp>
        <p:nvSpPr>
          <p:cNvPr id="3" name="Freccia a destra 2"/>
          <p:cNvSpPr/>
          <p:nvPr/>
        </p:nvSpPr>
        <p:spPr>
          <a:xfrm>
            <a:off x="5195846" y="3000267"/>
            <a:ext cx="1287207" cy="280475"/>
          </a:xfrm>
          <a:prstGeom prst="rightArrow">
            <a:avLst/>
          </a:prstGeom>
          <a:solidFill>
            <a:srgbClr val="0A7736"/>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0253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51630" y="645777"/>
            <a:ext cx="6943335" cy="338554"/>
          </a:xfrm>
          <a:prstGeom prst="rect">
            <a:avLst/>
          </a:prstGeom>
          <a:noFill/>
        </p:spPr>
        <p:txBody>
          <a:bodyPr wrap="square" rtlCol="0">
            <a:spAutoFit/>
          </a:bodyPr>
          <a:lstStyle/>
          <a:p>
            <a:pPr algn="just"/>
            <a:r>
              <a:rPr lang="it-IT" sz="1600" dirty="0">
                <a:ea typeface="Times New Roman" pitchFamily="18" charset="0"/>
              </a:rPr>
              <a:t>Il </a:t>
            </a:r>
            <a:r>
              <a:rPr lang="it-IT" sz="1600" b="1" dirty="0" smtClean="0">
                <a:ea typeface="Times New Roman" pitchFamily="18" charset="0"/>
              </a:rPr>
              <a:t>Portfolio</a:t>
            </a:r>
            <a:r>
              <a:rPr lang="it-IT" sz="1600" dirty="0">
                <a:ea typeface="Times New Roman" pitchFamily="18" charset="0"/>
              </a:rPr>
              <a:t> </a:t>
            </a:r>
            <a:r>
              <a:rPr lang="it-IT" sz="1600" dirty="0" smtClean="0">
                <a:ea typeface="Times New Roman" pitchFamily="18" charset="0"/>
              </a:rPr>
              <a:t>è composto da </a:t>
            </a:r>
            <a:r>
              <a:rPr lang="it-IT" sz="1600" b="1" dirty="0" smtClean="0">
                <a:ea typeface="Times New Roman" pitchFamily="18" charset="0"/>
              </a:rPr>
              <a:t>quattro</a:t>
            </a:r>
            <a:r>
              <a:rPr lang="it-IT" sz="1600" dirty="0" smtClean="0">
                <a:ea typeface="Times New Roman" pitchFamily="18" charset="0"/>
              </a:rPr>
              <a:t> parti:</a:t>
            </a:r>
            <a:endParaRPr lang="it-IT" sz="1600" b="1" dirty="0">
              <a:ea typeface="Times New Roman" pitchFamily="18" charset="0"/>
            </a:endParaRPr>
          </a:p>
        </p:txBody>
      </p:sp>
      <p:graphicFrame>
        <p:nvGraphicFramePr>
          <p:cNvPr id="27" name="Tabella 6"/>
          <p:cNvGraphicFramePr>
            <a:graphicFrameLocks noGrp="1"/>
          </p:cNvGraphicFramePr>
          <p:nvPr>
            <p:extLst>
              <p:ext uri="{D42A27DB-BD31-4B8C-83A1-F6EECF244321}">
                <p14:modId xmlns:p14="http://schemas.microsoft.com/office/powerpoint/2010/main" val="3422845885"/>
              </p:ext>
            </p:extLst>
          </p:nvPr>
        </p:nvGraphicFramePr>
        <p:xfrm>
          <a:off x="482600" y="1219199"/>
          <a:ext cx="8177110" cy="3391870"/>
        </p:xfrm>
        <a:graphic>
          <a:graphicData uri="http://schemas.openxmlformats.org/drawingml/2006/table">
            <a:tbl>
              <a:tblPr firstRow="1" firstCol="1" bandRow="1">
                <a:tableStyleId>{912C8C85-51F0-491E-9774-3900AFEF0FD7}</a:tableStyleId>
              </a:tblPr>
              <a:tblGrid>
                <a:gridCol w="393700"/>
                <a:gridCol w="3377944"/>
                <a:gridCol w="1846429"/>
                <a:gridCol w="2559037"/>
              </a:tblGrid>
              <a:tr h="635647">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1</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Anagrafe professionale</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Parte di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competenza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del DS</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Obbligatoria e pubblica</a:t>
                      </a:r>
                    </a:p>
                  </a:txBody>
                  <a:tcPr marL="68580" marR="68580" marT="0" marB="0" anchor="ctr">
                    <a:solidFill>
                      <a:schemeClr val="bg1">
                        <a:lumMod val="85000"/>
                      </a:schemeClr>
                    </a:solidFill>
                  </a:tcPr>
                </a:tc>
              </a:tr>
              <a:tr h="953470">
                <a:tc>
                  <a:txBody>
                    <a:bodyPr/>
                    <a:lstStyle/>
                    <a:p>
                      <a:pPr algn="ctr">
                        <a:spcAft>
                          <a:spcPts val="0"/>
                        </a:spcAft>
                      </a:pPr>
                      <a:r>
                        <a:rPr lang="it-IT" sz="1600" b="0" dirty="0" smtClean="0">
                          <a:solidFill>
                            <a:schemeClr val="bg1"/>
                          </a:solidFill>
                          <a:effectLst/>
                          <a:latin typeface="Arial" panose="020B0604020202020204" pitchFamily="34" charset="0"/>
                          <a:ea typeface="Open Sans" panose="020B0604020202020204" charset="0"/>
                          <a:cs typeface="Arial" panose="020B0604020202020204" pitchFamily="34" charset="0"/>
                        </a:rPr>
                        <a:t>2</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1" dirty="0" smtClean="0">
                          <a:solidFill>
                            <a:schemeClr val="bg1"/>
                          </a:solidFill>
                          <a:effectLst/>
                          <a:latin typeface="Arial" panose="020B0604020202020204" pitchFamily="34" charset="0"/>
                          <a:cs typeface="Arial" panose="020B0604020202020204" pitchFamily="34" charset="0"/>
                        </a:rPr>
                        <a:t>Autovalutazione </a:t>
                      </a:r>
                      <a:r>
                        <a:rPr lang="it-IT" sz="1600" b="1" dirty="0">
                          <a:solidFill>
                            <a:schemeClr val="bg1"/>
                          </a:solidFill>
                          <a:effectLst/>
                          <a:latin typeface="Arial" panose="020B0604020202020204" pitchFamily="34" charset="0"/>
                          <a:cs typeface="Arial" panose="020B0604020202020204" pitchFamily="34" charset="0"/>
                        </a:rPr>
                        <a:t>e bilancio delle competenze</a:t>
                      </a:r>
                      <a:endParaRPr lang="it-IT" sz="1600" b="1"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Parte di competenza del DS</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600" dirty="0" smtClean="0">
                          <a:effectLst/>
                          <a:latin typeface="Arial" panose="020B0604020202020204" pitchFamily="34" charset="0"/>
                          <a:cs typeface="Arial" panose="020B0604020202020204" pitchFamily="34" charset="0"/>
                        </a:rPr>
                        <a:t>Facoltativa </a:t>
                      </a:r>
                      <a:r>
                        <a:rPr lang="it-IT" sz="1600" dirty="0">
                          <a:effectLst/>
                          <a:latin typeface="Arial" panose="020B0604020202020204" pitchFamily="34" charset="0"/>
                          <a:cs typeface="Arial" panose="020B0604020202020204" pitchFamily="34" charset="0"/>
                        </a:rPr>
                        <a:t>e </a:t>
                      </a:r>
                      <a:r>
                        <a:rPr lang="it-IT" sz="1600" dirty="0" smtClean="0">
                          <a:effectLst/>
                          <a:latin typeface="Arial" panose="020B0604020202020204" pitchFamily="34" charset="0"/>
                          <a:cs typeface="Arial" panose="020B0604020202020204" pitchFamily="34" charset="0"/>
                        </a:rPr>
                        <a:t>riservata</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635647">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3</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Obiettivi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e azioni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professionali</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Parte di competenza del DS</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Obbligatoria e pubblica</a:t>
                      </a:r>
                    </a:p>
                  </a:txBody>
                  <a:tcPr marL="68580" marR="68580" marT="0" marB="0" anchor="ctr">
                    <a:solidFill>
                      <a:schemeClr val="bg1">
                        <a:lumMod val="85000"/>
                      </a:schemeClr>
                    </a:solidFill>
                  </a:tcPr>
                </a:tc>
              </a:tr>
              <a:tr h="635647">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4</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Documentazione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della valutazione</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Parte di competenza del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Nucleo e del D.USR</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Obbligatoria e riservata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al Nucleo, al D.USR e al DS</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r>
            </a:tbl>
          </a:graphicData>
        </a:graphic>
      </p:graphicFrame>
      <p:sp>
        <p:nvSpPr>
          <p:cNvPr id="9" name="Title 3"/>
          <p:cNvSpPr txBox="1">
            <a:spLocks/>
          </p:cNvSpPr>
          <p:nvPr/>
        </p:nvSpPr>
        <p:spPr bwMode="black">
          <a:xfrm>
            <a:off x="232165" y="0"/>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Il Portfolio del Dirigente scolastico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461448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p:cNvSpPr>
            <a:spLocks noGrp="1"/>
          </p:cNvSpPr>
          <p:nvPr>
            <p:ph type="body" sz="half" idx="2"/>
          </p:nvPr>
        </p:nvSpPr>
        <p:spPr>
          <a:xfrm>
            <a:off x="209550" y="447675"/>
            <a:ext cx="8677275" cy="4067175"/>
          </a:xfrm>
        </p:spPr>
        <p:txBody>
          <a:bodyPr/>
          <a:lstStyle/>
          <a:p>
            <a:pPr algn="ctr"/>
            <a:r>
              <a:rPr lang="it-IT" sz="2400" b="0" dirty="0" smtClean="0"/>
              <a:t>Tutte </a:t>
            </a:r>
            <a:r>
              <a:rPr lang="it-IT" sz="2400" b="0" dirty="0"/>
              <a:t>le </a:t>
            </a:r>
            <a:r>
              <a:rPr lang="it-IT" sz="2400" b="0" dirty="0" smtClean="0"/>
              <a:t>informazioni </a:t>
            </a:r>
          </a:p>
          <a:p>
            <a:pPr algn="ctr"/>
            <a:r>
              <a:rPr lang="it-IT" sz="2400" b="0" dirty="0" smtClean="0"/>
              <a:t>sul procedimento dei valutazione dei Dirigenti scolastici </a:t>
            </a:r>
          </a:p>
          <a:p>
            <a:pPr algn="ctr"/>
            <a:r>
              <a:rPr lang="it-IT" sz="2400" b="0" dirty="0" smtClean="0"/>
              <a:t>si </a:t>
            </a:r>
            <a:r>
              <a:rPr lang="it-IT" sz="2400" b="0" dirty="0"/>
              <a:t>possono trovare nel </a:t>
            </a:r>
            <a:r>
              <a:rPr lang="it-IT" sz="2400" b="0" dirty="0" smtClean="0"/>
              <a:t>Portale </a:t>
            </a:r>
            <a:r>
              <a:rPr lang="it-IT" sz="2400" b="0" dirty="0"/>
              <a:t>del Sistema Nazionale di Valutazione</a:t>
            </a:r>
            <a:endParaRPr lang="it-IT" sz="2400" b="0" dirty="0">
              <a:solidFill>
                <a:srgbClr val="4578AD"/>
              </a:solidFill>
            </a:endParaRPr>
          </a:p>
          <a:p>
            <a:pPr algn="ctr"/>
            <a:endParaRPr lang="it-IT" sz="2400" b="1" dirty="0" smtClean="0">
              <a:solidFill>
                <a:srgbClr val="4578AD"/>
              </a:solidFill>
            </a:endParaRPr>
          </a:p>
          <a:p>
            <a:pPr algn="ctr"/>
            <a:endParaRPr lang="it-IT" sz="2400" b="1" dirty="0">
              <a:solidFill>
                <a:srgbClr val="4578AD"/>
              </a:solidFill>
            </a:endParaRPr>
          </a:p>
          <a:p>
            <a:pPr algn="ctr"/>
            <a:endParaRPr lang="it-IT" sz="2400" b="1" dirty="0" smtClean="0">
              <a:solidFill>
                <a:srgbClr val="4578AD"/>
              </a:solidFill>
            </a:endParaRPr>
          </a:p>
          <a:p>
            <a:pPr algn="ctr"/>
            <a:endParaRPr lang="it-IT" sz="2400" b="1" dirty="0" smtClean="0">
              <a:solidFill>
                <a:srgbClr val="4578AD"/>
              </a:solidFill>
            </a:endParaRPr>
          </a:p>
          <a:p>
            <a:pPr algn="ctr"/>
            <a:endParaRPr lang="it-IT" sz="2400" dirty="0" smtClean="0"/>
          </a:p>
          <a:p>
            <a:pPr algn="ctr"/>
            <a:r>
              <a:rPr lang="it-IT" sz="2400" dirty="0" smtClean="0"/>
              <a:t>http</a:t>
            </a:r>
            <a:r>
              <a:rPr lang="it-IT" sz="2400" dirty="0"/>
              <a:t>://www.istruzione.it/snv/dirigenti.shtml</a:t>
            </a:r>
          </a:p>
        </p:txBody>
      </p:sp>
      <p:pic>
        <p:nvPicPr>
          <p:cNvPr id="5" name="Picture 4" descr="C:\Users\damiano\Desktop\SNV_LOGO\Logo_Snv_AltaRes_Bitmap.png"/>
          <p:cNvPicPr>
            <a:picLocks noChangeAspect="1" noChangeArrowheads="1"/>
          </p:cNvPicPr>
          <p:nvPr/>
        </p:nvPicPr>
        <p:blipFill>
          <a:blip r:embed="rId2" cstate="print"/>
          <a:srcRect/>
          <a:stretch>
            <a:fillRect/>
          </a:stretch>
        </p:blipFill>
        <p:spPr bwMode="auto">
          <a:xfrm>
            <a:off x="1619250" y="2453841"/>
            <a:ext cx="5981698" cy="1194234"/>
          </a:xfrm>
          <a:prstGeom prst="rect">
            <a:avLst/>
          </a:prstGeom>
          <a:noFill/>
        </p:spPr>
      </p:pic>
    </p:spTree>
    <p:extLst>
      <p:ext uri="{BB962C8B-B14F-4D97-AF65-F5344CB8AC3E}">
        <p14:creationId xmlns:p14="http://schemas.microsoft.com/office/powerpoint/2010/main" val="3149251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38368" y="476500"/>
            <a:ext cx="8715132" cy="584775"/>
          </a:xfrm>
          <a:prstGeom prst="rect">
            <a:avLst/>
          </a:prstGeom>
          <a:noFill/>
        </p:spPr>
        <p:txBody>
          <a:bodyPr wrap="square" rtlCol="0">
            <a:spAutoFit/>
          </a:bodyPr>
          <a:lstStyle/>
          <a:p>
            <a:r>
              <a:rPr lang="it-IT" sz="1600" b="1" dirty="0" smtClean="0"/>
              <a:t>Autovalutazione </a:t>
            </a:r>
            <a:r>
              <a:rPr lang="it-IT" sz="1600" b="1" dirty="0"/>
              <a:t>e bilancio delle </a:t>
            </a:r>
            <a:r>
              <a:rPr lang="it-IT" sz="1600" b="1" dirty="0" smtClean="0"/>
              <a:t>competenze</a:t>
            </a:r>
            <a:r>
              <a:rPr lang="it-IT" sz="1600" dirty="0" smtClean="0"/>
              <a:t>, in coerenza con i criteri generali previsti dal comma 93</a:t>
            </a:r>
            <a:endParaRPr lang="it-IT" sz="1600" b="1" dirty="0">
              <a:ea typeface="Times New Roman" pitchFamily="18" charset="0"/>
            </a:endParaRPr>
          </a:p>
        </p:txBody>
      </p:sp>
      <p:sp>
        <p:nvSpPr>
          <p:cNvPr id="9" name="Title 3"/>
          <p:cNvSpPr txBox="1">
            <a:spLocks/>
          </p:cNvSpPr>
          <p:nvPr/>
        </p:nvSpPr>
        <p:spPr bwMode="black">
          <a:xfrm>
            <a:off x="143266" y="14748"/>
            <a:ext cx="8313246" cy="55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Parte seconda</a:t>
            </a:r>
            <a:r>
              <a:rPr lang="en-US" sz="2000" b="1" dirty="0" smtClean="0">
                <a:solidFill>
                  <a:srgbClr val="0A7736"/>
                </a:solidFill>
                <a:ea typeface="HP Simplified"/>
              </a:rPr>
              <a:t> </a:t>
            </a:r>
            <a:r>
              <a:rPr lang="en-US" sz="2000" b="1" dirty="0">
                <a:solidFill>
                  <a:srgbClr val="0A7736"/>
                </a:solidFill>
                <a:ea typeface="HP Simplified"/>
              </a:rPr>
              <a:t>-</a:t>
            </a:r>
            <a:r>
              <a:rPr lang="it-IT" sz="2000" b="1" dirty="0">
                <a:solidFill>
                  <a:srgbClr val="0A7736"/>
                </a:solidFill>
                <a:ea typeface="HP Simplified"/>
              </a:rPr>
              <a:t> Autovalutazione </a:t>
            </a:r>
            <a:r>
              <a:rPr lang="it-IT" sz="2000" b="1" dirty="0" smtClean="0">
                <a:solidFill>
                  <a:srgbClr val="0A7736"/>
                </a:solidFill>
                <a:ea typeface="HP Simplified"/>
              </a:rPr>
              <a:t>e bilancio delle competenze</a:t>
            </a:r>
            <a:endParaRPr lang="en-US" altLang="it-IT" sz="2000" b="1" dirty="0">
              <a:solidFill>
                <a:srgbClr val="0A7736"/>
              </a:solidFill>
              <a:ea typeface="HP Simplified"/>
            </a:endParaRPr>
          </a:p>
        </p:txBody>
      </p:sp>
      <p:graphicFrame>
        <p:nvGraphicFramePr>
          <p:cNvPr id="5" name="Tabella 6"/>
          <p:cNvGraphicFramePr>
            <a:graphicFrameLocks noGrp="1"/>
          </p:cNvGraphicFramePr>
          <p:nvPr>
            <p:extLst>
              <p:ext uri="{D42A27DB-BD31-4B8C-83A1-F6EECF244321}">
                <p14:modId xmlns:p14="http://schemas.microsoft.com/office/powerpoint/2010/main" val="3973895423"/>
              </p:ext>
            </p:extLst>
          </p:nvPr>
        </p:nvGraphicFramePr>
        <p:xfrm>
          <a:off x="236551" y="1076074"/>
          <a:ext cx="8660958" cy="3639792"/>
        </p:xfrm>
        <a:graphic>
          <a:graphicData uri="http://schemas.openxmlformats.org/drawingml/2006/table">
            <a:tbl>
              <a:tblPr firstRow="1" firstCol="1" bandRow="1">
                <a:tableStyleId>{912C8C85-51F0-491E-9774-3900AFEF0FD7}</a:tableStyleId>
              </a:tblPr>
              <a:tblGrid>
                <a:gridCol w="8660958"/>
              </a:tblGrid>
              <a:tr h="276889">
                <a:tc>
                  <a:txBody>
                    <a:bodyPr/>
                    <a:lstStyle/>
                    <a:p>
                      <a:pPr algn="ctr">
                        <a:spcAft>
                          <a:spcPts val="0"/>
                        </a:spcAft>
                      </a:pPr>
                      <a:r>
                        <a:rPr lang="it-IT" sz="1600" dirty="0" smtClean="0">
                          <a:effectLst/>
                          <a:latin typeface="Arial" panose="020B0604020202020204" pitchFamily="34" charset="0"/>
                          <a:cs typeface="Arial" panose="020B0604020202020204" pitchFamily="34" charset="0"/>
                        </a:rPr>
                        <a:t>Autovalutazione e bilancio delle competenze</a:t>
                      </a:r>
                    </a:p>
                    <a:p>
                      <a:pPr algn="ctr">
                        <a:spcAft>
                          <a:spcPts val="0"/>
                        </a:spcAft>
                      </a:pPr>
                      <a:endParaRPr lang="it-IT" sz="1600" dirty="0" smtClean="0">
                        <a:effectLst/>
                        <a:latin typeface="Arial" panose="020B0604020202020204" pitchFamily="34" charset="0"/>
                        <a:cs typeface="Arial" panose="020B0604020202020204" pitchFamily="34" charset="0"/>
                      </a:endParaRPr>
                    </a:p>
                  </a:txBody>
                  <a:tcPr marL="68580" marR="68580" marT="0" marB="0">
                    <a:solidFill>
                      <a:srgbClr val="0A7736"/>
                    </a:solidFill>
                  </a:tcPr>
                </a:tc>
              </a:tr>
              <a:tr h="1891267">
                <a:tc>
                  <a:txBody>
                    <a:bodyPr/>
                    <a:lstStyle/>
                    <a:p>
                      <a:pPr marL="457200" indent="-457200" algn="just">
                        <a:lnSpc>
                          <a:spcPct val="100000"/>
                        </a:lnSpc>
                        <a:spcAft>
                          <a:spcPts val="0"/>
                        </a:spcAft>
                        <a:buFont typeface="Wingdings" panose="05000000000000000000" pitchFamily="2" charset="2"/>
                        <a:buAutoNum type="arabicPeriod"/>
                      </a:pPr>
                      <a:r>
                        <a:rPr lang="it-IT" sz="2000" b="1" dirty="0" smtClean="0">
                          <a:latin typeface="Arial" panose="020B0604020202020204" pitchFamily="34" charset="0"/>
                          <a:ea typeface="Calibri" panose="020F0502020204030204" pitchFamily="34" charset="0"/>
                          <a:cs typeface="Arial" panose="020B0604020202020204" pitchFamily="34" charset="0"/>
                        </a:rPr>
                        <a:t>la definizione dell’identità, dell’orientamento strategico e della politica dell’istituzione scolastica </a:t>
                      </a:r>
                    </a:p>
                    <a:p>
                      <a:pPr marL="457200" indent="-457200" algn="just">
                        <a:lnSpc>
                          <a:spcPct val="100000"/>
                        </a:lnSpc>
                        <a:spcAft>
                          <a:spcPts val="0"/>
                        </a:spcAft>
                        <a:buFont typeface="Wingdings" panose="05000000000000000000" pitchFamily="2" charset="2"/>
                        <a:buNone/>
                      </a:pPr>
                      <a:endParaRPr lang="it-IT" sz="1600" b="1"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0000"/>
                        </a:lnSpc>
                        <a:spcAft>
                          <a:spcPts val="0"/>
                        </a:spcAft>
                        <a:buFont typeface="Wingdings" panose="05000000000000000000" pitchFamily="2" charset="2"/>
                        <a:buNone/>
                      </a:pPr>
                      <a:r>
                        <a:rPr lang="it-IT" sz="1600" b="0" kern="1200" dirty="0" smtClean="0">
                          <a:solidFill>
                            <a:srgbClr val="002060"/>
                          </a:solidFill>
                          <a:latin typeface="+mn-lt"/>
                          <a:ea typeface="+mn-ea"/>
                          <a:cs typeface="+mn-cs"/>
                        </a:rPr>
                        <a:t>      (comma 93, lettera e: </a:t>
                      </a:r>
                      <a:r>
                        <a:rPr lang="it-IT" sz="1600" b="0" i="1" kern="1200" dirty="0" smtClean="0">
                          <a:solidFill>
                            <a:srgbClr val="002060"/>
                          </a:solidFill>
                          <a:latin typeface="+mn-lt"/>
                          <a:ea typeface="+mn-ea"/>
                          <a:cs typeface="+mn-cs"/>
                        </a:rPr>
                        <a:t>“direzione unitaria della scuola, promozione della partecipazione e della collaborazione tra le diverse componenti della comunità scolastica, dei rapporti con il contesto sociale e nella rete di scuole”</a:t>
                      </a:r>
                      <a:r>
                        <a:rPr lang="it-IT" sz="1600" b="0" kern="1200" dirty="0" smtClean="0">
                          <a:solidFill>
                            <a:srgbClr val="002060"/>
                          </a:solidFill>
                          <a:latin typeface="+mn-lt"/>
                          <a:ea typeface="+mn-ea"/>
                          <a:cs typeface="+mn-cs"/>
                        </a:rPr>
                        <a:t>)</a:t>
                      </a:r>
                      <a:endParaRPr lang="it-IT" sz="1600" b="0" dirty="0">
                        <a:solidFill>
                          <a:srgbClr val="002060"/>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r>
              <a:tr h="1260845">
                <a:tc>
                  <a:txBody>
                    <a:bodyPr/>
                    <a:lstStyle/>
                    <a:p>
                      <a:pPr marL="457200" lvl="0" indent="-457200" algn="just">
                        <a:lnSpc>
                          <a:spcPct val="100000"/>
                        </a:lnSpc>
                        <a:spcAft>
                          <a:spcPts val="0"/>
                        </a:spcAft>
                        <a:buFont typeface="Wingdings" panose="05000000000000000000" pitchFamily="2" charset="2"/>
                        <a:buAutoNum type="arabicPeriod" startAt="2"/>
                      </a:pPr>
                      <a:r>
                        <a:rPr lang="it-IT" sz="2000" b="1" dirty="0" smtClean="0">
                          <a:latin typeface="Arial" panose="020B0604020202020204" pitchFamily="34" charset="0"/>
                          <a:ea typeface="Calibri" panose="020F0502020204030204" pitchFamily="34" charset="0"/>
                          <a:cs typeface="Arial" panose="020B0604020202020204" pitchFamily="34" charset="0"/>
                        </a:rPr>
                        <a:t>la gestione, la valorizzazione e lo sviluppo delle risorse umane</a:t>
                      </a:r>
                      <a:r>
                        <a:rPr lang="it-IT" sz="2000" b="0" dirty="0" smtClean="0">
                          <a:latin typeface="Arial" panose="020B0604020202020204" pitchFamily="34" charset="0"/>
                          <a:ea typeface="Calibri" panose="020F0502020204030204" pitchFamily="34" charset="0"/>
                          <a:cs typeface="Arial" panose="020B0604020202020204" pitchFamily="34" charset="0"/>
                        </a:rPr>
                        <a:t> </a:t>
                      </a:r>
                    </a:p>
                    <a:p>
                      <a:pPr marL="457200" lvl="0" indent="-457200" algn="just">
                        <a:lnSpc>
                          <a:spcPct val="100000"/>
                        </a:lnSpc>
                        <a:spcAft>
                          <a:spcPts val="0"/>
                        </a:spcAft>
                        <a:buFont typeface="Wingdings" panose="05000000000000000000" pitchFamily="2" charset="2"/>
                        <a:buNone/>
                      </a:pPr>
                      <a:endParaRPr lang="it-IT" sz="1600" b="0"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0000"/>
                        </a:lnSpc>
                        <a:spcAft>
                          <a:spcPts val="0"/>
                        </a:spcAft>
                        <a:buFont typeface="Wingdings" panose="05000000000000000000" pitchFamily="2" charset="2"/>
                        <a:buNone/>
                      </a:pPr>
                      <a:r>
                        <a:rPr lang="it-IT" sz="1600" b="0" kern="1200" dirty="0" smtClean="0">
                          <a:solidFill>
                            <a:srgbClr val="002060"/>
                          </a:solidFill>
                          <a:latin typeface="+mn-lt"/>
                          <a:ea typeface="+mn-ea"/>
                          <a:cs typeface="+mn-cs"/>
                        </a:rPr>
                        <a:t>    (comma 93, lettera b: “</a:t>
                      </a:r>
                      <a:r>
                        <a:rPr lang="it-IT" sz="1600" b="0" i="1" kern="1200" dirty="0" smtClean="0">
                          <a:solidFill>
                            <a:srgbClr val="002060"/>
                          </a:solidFill>
                          <a:latin typeface="+mn-lt"/>
                          <a:ea typeface="+mn-ea"/>
                          <a:cs typeface="+mn-cs"/>
                        </a:rPr>
                        <a:t>valorizzazione dell’impegno e dei meriti professionali del personale dell’istituto, sotto il profilo individuale e negli ambiti collegiali</a:t>
                      </a:r>
                      <a:r>
                        <a:rPr lang="it-IT" sz="1600" b="0" kern="1200" dirty="0" smtClean="0">
                          <a:solidFill>
                            <a:srgbClr val="002060"/>
                          </a:solidFill>
                          <a:latin typeface="+mn-lt"/>
                          <a:ea typeface="+mn-ea"/>
                          <a:cs typeface="+mn-cs"/>
                        </a:rPr>
                        <a:t>)</a:t>
                      </a:r>
                      <a:endParaRPr lang="it-IT" sz="1600" b="0" kern="1200" dirty="0">
                        <a:solidFill>
                          <a:srgbClr val="002060"/>
                        </a:solidFill>
                        <a:latin typeface="+mn-lt"/>
                        <a:ea typeface="+mn-ea"/>
                        <a:cs typeface="+mn-cs"/>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961307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bwMode="black">
          <a:xfrm>
            <a:off x="143266" y="14748"/>
            <a:ext cx="8313246" cy="55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Parte seconda</a:t>
            </a:r>
            <a:r>
              <a:rPr lang="en-US" sz="2000" b="1" dirty="0" smtClean="0">
                <a:solidFill>
                  <a:srgbClr val="0A7736"/>
                </a:solidFill>
                <a:ea typeface="HP Simplified"/>
              </a:rPr>
              <a:t> </a:t>
            </a:r>
            <a:r>
              <a:rPr lang="en-US" sz="2000" b="1" dirty="0">
                <a:solidFill>
                  <a:srgbClr val="0A7736"/>
                </a:solidFill>
                <a:ea typeface="HP Simplified"/>
              </a:rPr>
              <a:t>-</a:t>
            </a:r>
            <a:r>
              <a:rPr lang="it-IT" sz="2000" b="1" dirty="0">
                <a:solidFill>
                  <a:srgbClr val="0A7736"/>
                </a:solidFill>
                <a:ea typeface="HP Simplified"/>
              </a:rPr>
              <a:t> Autovalutazione </a:t>
            </a:r>
            <a:r>
              <a:rPr lang="it-IT" sz="2000" b="1" dirty="0" smtClean="0">
                <a:solidFill>
                  <a:srgbClr val="0A7736"/>
                </a:solidFill>
                <a:ea typeface="HP Simplified"/>
              </a:rPr>
              <a:t>e bilancio delle competenze</a:t>
            </a:r>
            <a:endParaRPr lang="en-US" altLang="it-IT" sz="2000" b="1" dirty="0">
              <a:solidFill>
                <a:srgbClr val="0A7736"/>
              </a:solidFill>
              <a:ea typeface="HP Simplified"/>
            </a:endParaRPr>
          </a:p>
        </p:txBody>
      </p:sp>
      <p:graphicFrame>
        <p:nvGraphicFramePr>
          <p:cNvPr id="5" name="Tabella 6"/>
          <p:cNvGraphicFramePr>
            <a:graphicFrameLocks noGrp="1"/>
          </p:cNvGraphicFramePr>
          <p:nvPr>
            <p:extLst>
              <p:ext uri="{D42A27DB-BD31-4B8C-83A1-F6EECF244321}">
                <p14:modId xmlns:p14="http://schemas.microsoft.com/office/powerpoint/2010/main" val="3202654857"/>
              </p:ext>
            </p:extLst>
          </p:nvPr>
        </p:nvGraphicFramePr>
        <p:xfrm>
          <a:off x="152400" y="533399"/>
          <a:ext cx="8839200" cy="4175760"/>
        </p:xfrm>
        <a:graphic>
          <a:graphicData uri="http://schemas.openxmlformats.org/drawingml/2006/table">
            <a:tbl>
              <a:tblPr firstRow="1" firstCol="1" bandRow="1">
                <a:tableStyleId>{912C8C85-51F0-491E-9774-3900AFEF0FD7}</a:tableStyleId>
              </a:tblPr>
              <a:tblGrid>
                <a:gridCol w="8839200"/>
              </a:tblGrid>
              <a:tr h="118608">
                <a:tc>
                  <a:txBody>
                    <a:bodyPr/>
                    <a:lstStyle/>
                    <a:p>
                      <a:pPr algn="ctr">
                        <a:spcAft>
                          <a:spcPts val="0"/>
                        </a:spcAft>
                      </a:pPr>
                      <a:endParaRPr lang="it-IT" sz="1600" dirty="0" smtClean="0">
                        <a:effectLst/>
                        <a:latin typeface="Arial" panose="020B0604020202020204" pitchFamily="34" charset="0"/>
                        <a:cs typeface="Arial" panose="020B0604020202020204" pitchFamily="34" charset="0"/>
                      </a:endParaRPr>
                    </a:p>
                  </a:txBody>
                  <a:tcPr marL="68580" marR="68580" marT="0" marB="0">
                    <a:solidFill>
                      <a:srgbClr val="0A7736"/>
                    </a:solidFill>
                  </a:tcPr>
                </a:tc>
              </a:tr>
              <a:tr h="837056">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800" b="1" dirty="0" smtClean="0">
                          <a:latin typeface="Arial" panose="020B0604020202020204" pitchFamily="34" charset="0"/>
                          <a:ea typeface="Calibri" panose="020F0502020204030204" pitchFamily="34" charset="0"/>
                          <a:cs typeface="Arial" panose="020B0604020202020204" pitchFamily="34" charset="0"/>
                        </a:rPr>
                        <a:t>3. la promozione della partecipazione, la cura delle relazioni e dei legami con il contesto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400" b="1" kern="1200" dirty="0" smtClean="0">
                          <a:solidFill>
                            <a:srgbClr val="002060"/>
                          </a:solidFill>
                          <a:latin typeface="Arial" panose="020B0604020202020204" pitchFamily="34" charset="0"/>
                          <a:ea typeface="+mn-ea"/>
                          <a:cs typeface="Arial" panose="020B0604020202020204" pitchFamily="34" charset="0"/>
                        </a:rPr>
                        <a:t>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400" b="1" kern="1200" dirty="0" smtClean="0">
                          <a:solidFill>
                            <a:srgbClr val="002060"/>
                          </a:solidFill>
                          <a:latin typeface="Arial" panose="020B0604020202020204" pitchFamily="34" charset="0"/>
                          <a:ea typeface="+mn-ea"/>
                          <a:cs typeface="Arial" panose="020B0604020202020204" pitchFamily="34" charset="0"/>
                        </a:rPr>
                        <a:t>      </a:t>
                      </a:r>
                      <a:r>
                        <a:rPr lang="it-IT" sz="1400" b="0" kern="1200" dirty="0" smtClean="0">
                          <a:solidFill>
                            <a:srgbClr val="002060"/>
                          </a:solidFill>
                          <a:latin typeface="+mn-lt"/>
                          <a:ea typeface="+mn-ea"/>
                          <a:cs typeface="+mn-cs"/>
                        </a:rPr>
                        <a:t>(comma 93, lettera e: “</a:t>
                      </a:r>
                      <a:r>
                        <a:rPr lang="it-IT" sz="1400" b="0" i="1" kern="1200" dirty="0" smtClean="0">
                          <a:solidFill>
                            <a:srgbClr val="002060"/>
                          </a:solidFill>
                          <a:latin typeface="+mn-lt"/>
                          <a:ea typeface="+mn-ea"/>
                          <a:cs typeface="+mn-cs"/>
                        </a:rPr>
                        <a:t>direzione unitaria della scuola, promozione della partecipazione e della collaborazione tra le diverse componenti della comunità scolastica, dei rapporti con il contesto sociale e nella rete di scuole”</a:t>
                      </a:r>
                      <a:r>
                        <a:rPr lang="it-IT" sz="1400" b="0" kern="1200" dirty="0" smtClean="0">
                          <a:solidFill>
                            <a:srgbClr val="002060"/>
                          </a:solidFill>
                          <a:latin typeface="+mn-lt"/>
                          <a:ea typeface="+mn-ea"/>
                          <a:cs typeface="+mn-cs"/>
                        </a:rPr>
                        <a:t>)</a:t>
                      </a:r>
                    </a:p>
                  </a:txBody>
                  <a:tcPr marL="68580" marR="68580" marT="0" marB="0">
                    <a:solidFill>
                      <a:schemeClr val="bg1"/>
                    </a:solidFill>
                  </a:tcPr>
                </a:tc>
              </a:tr>
              <a:tr h="615811">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800" b="1" dirty="0" smtClean="0">
                          <a:latin typeface="Arial" panose="020B0604020202020204" pitchFamily="34" charset="0"/>
                          <a:ea typeface="Calibri" panose="020F0502020204030204" pitchFamily="34" charset="0"/>
                          <a:cs typeface="Arial" panose="020B0604020202020204" pitchFamily="34" charset="0"/>
                        </a:rPr>
                        <a:t>4. la gestione delle risorse strumentali e finanziarie, la gestione amministrativa e gli adempimenti normativi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400" b="1" kern="1200" dirty="0" smtClean="0">
                          <a:solidFill>
                            <a:srgbClr val="002060"/>
                          </a:solidFill>
                          <a:latin typeface="Arial" panose="020B0604020202020204" pitchFamily="34" charset="0"/>
                          <a:ea typeface="+mn-ea"/>
                          <a:cs typeface="Arial" panose="020B0604020202020204" pitchFamily="34" charset="0"/>
                        </a:rPr>
                        <a:t>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400" b="1" kern="1200" dirty="0" smtClean="0">
                          <a:solidFill>
                            <a:srgbClr val="002060"/>
                          </a:solidFill>
                          <a:latin typeface="Arial" panose="020B0604020202020204" pitchFamily="34" charset="0"/>
                          <a:ea typeface="+mn-ea"/>
                          <a:cs typeface="Arial" panose="020B0604020202020204" pitchFamily="34" charset="0"/>
                        </a:rPr>
                        <a:t>      </a:t>
                      </a:r>
                      <a:r>
                        <a:rPr lang="it-IT" sz="1400" b="0" kern="1200" dirty="0" smtClean="0">
                          <a:solidFill>
                            <a:srgbClr val="002060"/>
                          </a:solidFill>
                          <a:latin typeface="+mn-lt"/>
                          <a:ea typeface="+mn-ea"/>
                          <a:cs typeface="+mn-cs"/>
                        </a:rPr>
                        <a:t>(comma 93, lettera a: </a:t>
                      </a:r>
                      <a:r>
                        <a:rPr lang="it-IT" sz="1400" b="0" i="1" kern="1200" dirty="0" smtClean="0">
                          <a:solidFill>
                            <a:srgbClr val="002060"/>
                          </a:solidFill>
                          <a:latin typeface="+mn-lt"/>
                          <a:ea typeface="+mn-ea"/>
                          <a:cs typeface="+mn-cs"/>
                        </a:rPr>
                        <a:t>“competenze gestionali ed organizzative finalizzate al raggiungimento dei risultati, correttezza, trasparenza, efficienza ed efficacia dell’azione dirigenziale, in relazione agli obiettivi assegnati nell’incarico triennale;….</a:t>
                      </a:r>
                      <a:r>
                        <a:rPr lang="it-IT" sz="1400" b="0" kern="1200" dirty="0" smtClean="0">
                          <a:solidFill>
                            <a:srgbClr val="002060"/>
                          </a:solidFill>
                          <a:latin typeface="+mn-lt"/>
                          <a:ea typeface="+mn-ea"/>
                          <a:cs typeface="+mn-cs"/>
                        </a:rPr>
                        <a:t>”)</a:t>
                      </a:r>
                    </a:p>
                  </a:txBody>
                  <a:tcPr marL="68580" marR="68580" marT="0" marB="0">
                    <a:solidFill>
                      <a:schemeClr val="bg1"/>
                    </a:solidFill>
                  </a:tcPr>
                </a:tc>
              </a:tr>
              <a:tr h="307906">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800" b="1" dirty="0" smtClean="0">
                          <a:latin typeface="Arial" panose="020B0604020202020204" pitchFamily="34" charset="0"/>
                          <a:ea typeface="Calibri" panose="020F0502020204030204" pitchFamily="34" charset="0"/>
                          <a:cs typeface="Arial" panose="020B0604020202020204" pitchFamily="34" charset="0"/>
                        </a:rPr>
                        <a:t>5. il monitoraggio, la valutazione e la rendicontazione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400" b="1" kern="1200" dirty="0" smtClean="0">
                          <a:solidFill>
                            <a:srgbClr val="002060"/>
                          </a:solidFill>
                          <a:latin typeface="Arial" panose="020B0604020202020204" pitchFamily="34" charset="0"/>
                          <a:ea typeface="+mn-ea"/>
                          <a:cs typeface="Arial" panose="020B0604020202020204" pitchFamily="34" charset="0"/>
                        </a:rPr>
                        <a:t>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400" b="1" kern="1200" dirty="0" smtClean="0">
                          <a:solidFill>
                            <a:srgbClr val="002060"/>
                          </a:solidFill>
                          <a:latin typeface="Arial" panose="020B0604020202020204" pitchFamily="34" charset="0"/>
                          <a:ea typeface="+mn-ea"/>
                          <a:cs typeface="Arial" panose="020B0604020202020204" pitchFamily="34" charset="0"/>
                        </a:rPr>
                        <a:t>     </a:t>
                      </a:r>
                      <a:r>
                        <a:rPr lang="it-IT" sz="1400" b="0" kern="1200" dirty="0" smtClean="0">
                          <a:solidFill>
                            <a:srgbClr val="002060"/>
                          </a:solidFill>
                          <a:latin typeface="+mn-lt"/>
                          <a:ea typeface="+mn-ea"/>
                          <a:cs typeface="+mn-cs"/>
                        </a:rPr>
                        <a:t>(comma 93, lettera d: </a:t>
                      </a:r>
                      <a:r>
                        <a:rPr lang="it-IT" sz="1400" b="0" i="1" kern="1200" dirty="0" smtClean="0">
                          <a:solidFill>
                            <a:srgbClr val="002060"/>
                          </a:solidFill>
                          <a:latin typeface="+mn-lt"/>
                          <a:ea typeface="+mn-ea"/>
                          <a:cs typeface="+mn-cs"/>
                        </a:rPr>
                        <a:t>“contributo al miglioramento del successo formativo e scolastico degli studenti e dei processi organizzativi e didattici, nell’ambito dei sistemi di autovalutazione, valutazione e rendicontazione sociale</a:t>
                      </a:r>
                      <a:r>
                        <a:rPr lang="it-IT" sz="1400" b="0" i="1" kern="1200" baseline="0" dirty="0" smtClean="0">
                          <a:solidFill>
                            <a:srgbClr val="002060"/>
                          </a:solidFill>
                          <a:latin typeface="+mn-lt"/>
                          <a:ea typeface="+mn-ea"/>
                          <a:cs typeface="+mn-cs"/>
                        </a:rPr>
                        <a:t> </a:t>
                      </a:r>
                      <a:r>
                        <a:rPr lang="it-IT" sz="1400" b="0" kern="1200" dirty="0" smtClean="0">
                          <a:solidFill>
                            <a:srgbClr val="002060"/>
                          </a:solidFill>
                          <a:latin typeface="+mn-lt"/>
                          <a:ea typeface="+mn-ea"/>
                          <a:cs typeface="+mn-cs"/>
                        </a:rPr>
                        <a:t>”)</a:t>
                      </a:r>
                    </a:p>
                  </a:txBody>
                  <a:tcPr marL="68580" marR="68580" marT="0" marB="0">
                    <a:solidFill>
                      <a:schemeClr val="bg1"/>
                    </a:solidFill>
                  </a:tcPr>
                </a:tc>
              </a:tr>
            </a:tbl>
          </a:graphicData>
        </a:graphic>
      </p:graphicFrame>
    </p:spTree>
    <p:extLst>
      <p:ext uri="{BB962C8B-B14F-4D97-AF65-F5344CB8AC3E}">
        <p14:creationId xmlns:p14="http://schemas.microsoft.com/office/powerpoint/2010/main" val="721690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10470" y="1880048"/>
            <a:ext cx="4450445" cy="2753994"/>
          </a:xfrm>
          <a:prstGeom prst="rect">
            <a:avLst/>
          </a:prstGeom>
          <a:solidFill>
            <a:schemeClr val="bg1"/>
          </a:solidFill>
          <a:ln w="22225">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it-IT" sz="800" dirty="0">
              <a:solidFill>
                <a:schemeClr val="tx1"/>
              </a:solidFill>
              <a:latin typeface="Arial" panose="020B0604020202020204" pitchFamily="34" charset="0"/>
              <a:cs typeface="Arial" panose="020B0604020202020204" pitchFamily="34" charset="0"/>
            </a:endParaRPr>
          </a:p>
        </p:txBody>
      </p:sp>
      <p:sp>
        <p:nvSpPr>
          <p:cNvPr id="37" name="Rectangle 36"/>
          <p:cNvSpPr/>
          <p:nvPr/>
        </p:nvSpPr>
        <p:spPr>
          <a:xfrm>
            <a:off x="1575896" y="1787425"/>
            <a:ext cx="4450445" cy="2753994"/>
          </a:xfrm>
          <a:prstGeom prst="rect">
            <a:avLst/>
          </a:prstGeom>
          <a:solidFill>
            <a:schemeClr val="bg1"/>
          </a:solidFill>
          <a:ln w="22225">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it-IT" sz="800" dirty="0">
              <a:solidFill>
                <a:schemeClr val="tx1"/>
              </a:solidFill>
              <a:latin typeface="Arial" panose="020B0604020202020204" pitchFamily="34" charset="0"/>
              <a:cs typeface="Arial" panose="020B0604020202020204" pitchFamily="34" charset="0"/>
            </a:endParaRPr>
          </a:p>
        </p:txBody>
      </p:sp>
      <p:sp>
        <p:nvSpPr>
          <p:cNvPr id="20" name="TextBox 19"/>
          <p:cNvSpPr txBox="1"/>
          <p:nvPr/>
        </p:nvSpPr>
        <p:spPr>
          <a:xfrm>
            <a:off x="143265" y="476500"/>
            <a:ext cx="8832998" cy="830997"/>
          </a:xfrm>
          <a:prstGeom prst="rect">
            <a:avLst/>
          </a:prstGeom>
          <a:noFill/>
        </p:spPr>
        <p:txBody>
          <a:bodyPr wrap="square" rtlCol="0">
            <a:spAutoFit/>
          </a:bodyPr>
          <a:lstStyle/>
          <a:p>
            <a:r>
              <a:rPr lang="it-IT" sz="1600" dirty="0" smtClean="0"/>
              <a:t>Il Ds è chiamato ad </a:t>
            </a:r>
            <a:r>
              <a:rPr lang="it-IT" sz="1600" dirty="0" err="1" smtClean="0"/>
              <a:t>autovalutarsi</a:t>
            </a:r>
            <a:r>
              <a:rPr lang="it-IT" sz="1600" dirty="0" smtClean="0"/>
              <a:t> su ciascun aspetto attribuendosi un punteggio che va in maniera decrescente da </a:t>
            </a:r>
            <a:r>
              <a:rPr lang="it-IT" sz="1600" b="1" dirty="0" smtClean="0"/>
              <a:t>A </a:t>
            </a:r>
            <a:r>
              <a:rPr lang="it-IT" sz="1600" dirty="0" smtClean="0"/>
              <a:t> (aspetto eccellente) a</a:t>
            </a:r>
            <a:r>
              <a:rPr lang="it-IT" sz="1600" b="1" dirty="0" smtClean="0"/>
              <a:t> D </a:t>
            </a:r>
            <a:r>
              <a:rPr lang="it-IT" sz="1600" dirty="0" smtClean="0"/>
              <a:t>(aspetto critico) con la possibilità di motivare il proprio punteggio. </a:t>
            </a:r>
            <a:endParaRPr lang="it-IT" sz="1600" dirty="0"/>
          </a:p>
        </p:txBody>
      </p:sp>
      <p:cxnSp>
        <p:nvCxnSpPr>
          <p:cNvPr id="14" name="Straight Arrow Connector 13"/>
          <p:cNvCxnSpPr/>
          <p:nvPr/>
        </p:nvCxnSpPr>
        <p:spPr>
          <a:xfrm flipV="1">
            <a:off x="7388590" y="1787425"/>
            <a:ext cx="1" cy="1224000"/>
          </a:xfrm>
          <a:prstGeom prst="straightConnector1">
            <a:avLst/>
          </a:prstGeom>
          <a:ln w="34925" cmpd="sng">
            <a:solidFill>
              <a:schemeClr val="tx1"/>
            </a:solidFill>
            <a:headEnd w="lg" len="lg"/>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388590" y="3210931"/>
            <a:ext cx="0" cy="1224000"/>
          </a:xfrm>
          <a:prstGeom prst="straightConnector1">
            <a:avLst/>
          </a:prstGeom>
          <a:ln w="34925" cmpd="sng">
            <a:solidFill>
              <a:schemeClr val="tx1"/>
            </a:solidFill>
            <a:headEnd w="lg" len="lg"/>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86797" y="1307497"/>
            <a:ext cx="1210588" cy="276999"/>
          </a:xfrm>
          <a:prstGeom prst="rect">
            <a:avLst/>
          </a:prstGeom>
          <a:noFill/>
        </p:spPr>
        <p:txBody>
          <a:bodyPr wrap="none" rtlCol="0">
            <a:spAutoFit/>
          </a:bodyPr>
          <a:lstStyle/>
          <a:p>
            <a:pPr marL="0" defTabSz="430213">
              <a:spcAft>
                <a:spcPts val="400"/>
              </a:spcAft>
              <a:buSzPct val="100000"/>
            </a:pPr>
            <a:r>
              <a:rPr lang="it-IT" sz="1200" b="1" dirty="0" smtClean="0">
                <a:solidFill>
                  <a:srgbClr val="000000"/>
                </a:solidFill>
              </a:rPr>
              <a:t>ECCELLENTE</a:t>
            </a:r>
          </a:p>
        </p:txBody>
      </p:sp>
      <p:sp>
        <p:nvSpPr>
          <p:cNvPr id="21" name="TextBox 20"/>
          <p:cNvSpPr txBox="1"/>
          <p:nvPr/>
        </p:nvSpPr>
        <p:spPr>
          <a:xfrm>
            <a:off x="6483164" y="4485489"/>
            <a:ext cx="817853" cy="276999"/>
          </a:xfrm>
          <a:prstGeom prst="rect">
            <a:avLst/>
          </a:prstGeom>
          <a:noFill/>
        </p:spPr>
        <p:txBody>
          <a:bodyPr wrap="none" rtlCol="0">
            <a:spAutoFit/>
          </a:bodyPr>
          <a:lstStyle/>
          <a:p>
            <a:pPr marL="0" defTabSz="430213">
              <a:spcAft>
                <a:spcPts val="400"/>
              </a:spcAft>
              <a:buSzPct val="100000"/>
            </a:pPr>
            <a:r>
              <a:rPr lang="it-IT" sz="1200" b="1" dirty="0" smtClean="0">
                <a:solidFill>
                  <a:srgbClr val="000000"/>
                </a:solidFill>
              </a:rPr>
              <a:t>CRITICO</a:t>
            </a:r>
          </a:p>
        </p:txBody>
      </p:sp>
      <p:sp>
        <p:nvSpPr>
          <p:cNvPr id="40" name="Rectangle 39"/>
          <p:cNvSpPr/>
          <p:nvPr/>
        </p:nvSpPr>
        <p:spPr>
          <a:xfrm>
            <a:off x="2501014" y="1293268"/>
            <a:ext cx="2469356" cy="338554"/>
          </a:xfrm>
          <a:prstGeom prst="rect">
            <a:avLst/>
          </a:prstGeom>
          <a:noFill/>
        </p:spPr>
        <p:txBody>
          <a:bodyPr wrap="square" rtlCol="0">
            <a:spAutoFit/>
          </a:bodyPr>
          <a:lstStyle/>
          <a:p>
            <a:r>
              <a:rPr lang="it-IT" sz="1600" b="1" u="sng" dirty="0" smtClean="0">
                <a:solidFill>
                  <a:srgbClr val="0A7736"/>
                </a:solidFill>
              </a:rPr>
              <a:t>Rubrica di Valutazione</a:t>
            </a:r>
            <a:endParaRPr lang="it-IT" sz="1600" b="1" u="sng" dirty="0">
              <a:solidFill>
                <a:srgbClr val="0A7736"/>
              </a:solidFill>
            </a:endParaRPr>
          </a:p>
        </p:txBody>
      </p:sp>
      <p:sp>
        <p:nvSpPr>
          <p:cNvPr id="3" name="Rectangle 2"/>
          <p:cNvSpPr/>
          <p:nvPr/>
        </p:nvSpPr>
        <p:spPr>
          <a:xfrm>
            <a:off x="1649184" y="1705504"/>
            <a:ext cx="4450445" cy="2753994"/>
          </a:xfrm>
          <a:prstGeom prst="rect">
            <a:avLst/>
          </a:prstGeom>
          <a:solidFill>
            <a:schemeClr val="bg1"/>
          </a:solidFill>
          <a:ln w="22225">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it-IT" sz="800" dirty="0" smtClean="0">
                <a:solidFill>
                  <a:schemeClr val="tx1"/>
                </a:solidFill>
                <a:latin typeface="Arial" panose="020B0604020202020204" pitchFamily="34" charset="0"/>
                <a:cs typeface="Arial" panose="020B0604020202020204" pitchFamily="34" charset="0"/>
              </a:rPr>
              <a:t>A. Ho </a:t>
            </a:r>
            <a:r>
              <a:rPr lang="it-IT" sz="800" dirty="0">
                <a:solidFill>
                  <a:schemeClr val="tx1"/>
                </a:solidFill>
                <a:latin typeface="Arial" panose="020B0604020202020204" pitchFamily="34" charset="0"/>
                <a:cs typeface="Arial" panose="020B0604020202020204" pitchFamily="34" charset="0"/>
              </a:rPr>
              <a:t>condiviso con le parti interessate un’approfondita analisi del contesto, delle esigenze e delle aspettative della comunità educativa; ho definito chiaramente e condiviso interamente e diffusamente con la comunità scolastica la missione della scuola e le priorità strategiche, le strategie e le azioni per il raggiungimento degli obiettivi prefissati; con il contesto sociale di riferimento vi sono azioni concordate con finalità e obiettivi comuni di lungo periodo. </a:t>
            </a:r>
          </a:p>
          <a:p>
            <a:r>
              <a:rPr lang="it-IT" sz="800" dirty="0">
                <a:solidFill>
                  <a:schemeClr val="tx1"/>
                </a:solidFill>
                <a:latin typeface="Arial" panose="020B0604020202020204" pitchFamily="34" charset="0"/>
                <a:cs typeface="Arial" panose="020B0604020202020204" pitchFamily="34" charset="0"/>
              </a:rPr>
              <a:t> </a:t>
            </a:r>
          </a:p>
          <a:p>
            <a:pPr lvl="0"/>
            <a:r>
              <a:rPr lang="it-IT" sz="800" dirty="0" smtClean="0">
                <a:solidFill>
                  <a:schemeClr val="tx1"/>
                </a:solidFill>
                <a:latin typeface="Arial" panose="020B0604020202020204" pitchFamily="34" charset="0"/>
                <a:cs typeface="Arial" panose="020B0604020202020204" pitchFamily="34" charset="0"/>
              </a:rPr>
              <a:t>B. Ho </a:t>
            </a:r>
            <a:r>
              <a:rPr lang="it-IT" sz="800" dirty="0">
                <a:solidFill>
                  <a:schemeClr val="tx1"/>
                </a:solidFill>
                <a:latin typeface="Arial" panose="020B0604020202020204" pitchFamily="34" charset="0"/>
                <a:cs typeface="Arial" panose="020B0604020202020204" pitchFamily="34" charset="0"/>
              </a:rPr>
              <a:t>condiviso con le parti interessate l’analisi del contesto, delle esigenze e delle aspettative della comunità educativa; ho definito chiaramente la missione della scuola e le priorità strategiche, le strategie e le azioni per il raggiungimento degli obiettivi prefissati e le ho condivise con la comunità scolastica; con il contesto sociale di riferimento vi sono azioni concordate e definite di comune accordo.</a:t>
            </a:r>
          </a:p>
          <a:p>
            <a:r>
              <a:rPr lang="it-IT" sz="800" dirty="0">
                <a:solidFill>
                  <a:schemeClr val="tx1"/>
                </a:solidFill>
                <a:latin typeface="Arial" panose="020B0604020202020204" pitchFamily="34" charset="0"/>
                <a:cs typeface="Arial" panose="020B0604020202020204" pitchFamily="34" charset="0"/>
              </a:rPr>
              <a:t> </a:t>
            </a:r>
          </a:p>
          <a:p>
            <a:pPr lvl="0"/>
            <a:r>
              <a:rPr lang="it-IT" sz="800" dirty="0" smtClean="0">
                <a:solidFill>
                  <a:schemeClr val="tx1"/>
                </a:solidFill>
                <a:latin typeface="Arial" panose="020B0604020202020204" pitchFamily="34" charset="0"/>
                <a:cs typeface="Arial" panose="020B0604020202020204" pitchFamily="34" charset="0"/>
              </a:rPr>
              <a:t>C. Ho </a:t>
            </a:r>
            <a:r>
              <a:rPr lang="it-IT" sz="800" dirty="0">
                <a:solidFill>
                  <a:schemeClr val="tx1"/>
                </a:solidFill>
                <a:latin typeface="Arial" panose="020B0604020202020204" pitchFamily="34" charset="0"/>
                <a:cs typeface="Arial" panose="020B0604020202020204" pitchFamily="34" charset="0"/>
              </a:rPr>
              <a:t>effettuato l’analisi del contesto e rilevato le esigenze della comunità educativa con alcune delle parti interessate; ho definito in modo sufficiente la missione della scuola e le priorità strategiche da perseguire, anche se la loro condivisione con la comunità scolastica è stata relativa; con il contesto sociale di riferimento vi sono relazioni sporadiche e casuali. </a:t>
            </a:r>
          </a:p>
          <a:p>
            <a:r>
              <a:rPr lang="it-IT" sz="800" dirty="0">
                <a:solidFill>
                  <a:schemeClr val="tx1"/>
                </a:solidFill>
                <a:latin typeface="Arial" panose="020B0604020202020204" pitchFamily="34" charset="0"/>
                <a:cs typeface="Arial" panose="020B0604020202020204" pitchFamily="34" charset="0"/>
              </a:rPr>
              <a:t> </a:t>
            </a:r>
          </a:p>
          <a:p>
            <a:pPr lvl="0"/>
            <a:r>
              <a:rPr lang="it-IT" sz="800" dirty="0" smtClean="0">
                <a:solidFill>
                  <a:schemeClr val="tx1"/>
                </a:solidFill>
                <a:latin typeface="Arial" panose="020B0604020202020204" pitchFamily="34" charset="0"/>
                <a:cs typeface="Arial" panose="020B0604020202020204" pitchFamily="34" charset="0"/>
              </a:rPr>
              <a:t>D. Non </a:t>
            </a:r>
            <a:r>
              <a:rPr lang="it-IT" sz="800" dirty="0">
                <a:solidFill>
                  <a:schemeClr val="tx1"/>
                </a:solidFill>
                <a:latin typeface="Arial" panose="020B0604020202020204" pitchFamily="34" charset="0"/>
                <a:cs typeface="Arial" panose="020B0604020202020204" pitchFamily="34" charset="0"/>
              </a:rPr>
              <a:t>ho effettuato l’analisi del contesto e non ho intrapreso azioni per rilevare le esigenze della comunità educativa (studenti, personale, famiglie); non ho definito oppure ho definito genericamente la missione della scuola e non ho individuato né condiviso le priorità strategiche; non ho costruito relazioni con il contesto sociale di riferimento della scuola (EE.LL. e risorse socio-economiche del territorio</a:t>
            </a:r>
            <a:r>
              <a:rPr lang="it-IT" sz="800" dirty="0" smtClean="0">
                <a:solidFill>
                  <a:schemeClr val="tx1"/>
                </a:solidFill>
                <a:latin typeface="Arial" panose="020B0604020202020204" pitchFamily="34" charset="0"/>
                <a:cs typeface="Arial" panose="020B0604020202020204" pitchFamily="34" charset="0"/>
              </a:rPr>
              <a:t>).</a:t>
            </a:r>
            <a:endParaRPr lang="it-IT" sz="800" dirty="0">
              <a:solidFill>
                <a:schemeClr val="tx1"/>
              </a:solidFill>
              <a:latin typeface="Arial" panose="020B0604020202020204" pitchFamily="34" charset="0"/>
              <a:cs typeface="Arial" panose="020B0604020202020204" pitchFamily="34" charset="0"/>
            </a:endParaRPr>
          </a:p>
        </p:txBody>
      </p:sp>
      <p:grpSp>
        <p:nvGrpSpPr>
          <p:cNvPr id="12" name="Group 11"/>
          <p:cNvGrpSpPr/>
          <p:nvPr/>
        </p:nvGrpSpPr>
        <p:grpSpPr>
          <a:xfrm>
            <a:off x="6668548" y="1695451"/>
            <a:ext cx="447087" cy="2753994"/>
            <a:chOff x="5474735" y="1789721"/>
            <a:chExt cx="839550" cy="2753994"/>
          </a:xfrm>
        </p:grpSpPr>
        <p:sp>
          <p:nvSpPr>
            <p:cNvPr id="7" name="Rectangle 6"/>
            <p:cNvSpPr/>
            <p:nvPr/>
          </p:nvSpPr>
          <p:spPr>
            <a:xfrm>
              <a:off x="5474735" y="1789721"/>
              <a:ext cx="839550" cy="642073"/>
            </a:xfrm>
            <a:prstGeom prst="rect">
              <a:avLst/>
            </a:prstGeom>
            <a:solidFill>
              <a:srgbClr val="0A7736"/>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Arial" panose="020B0604020202020204" pitchFamily="34" charset="0"/>
                  <a:cs typeface="Arial" panose="020B0604020202020204" pitchFamily="34" charset="0"/>
                </a:rPr>
                <a:t>A</a:t>
              </a:r>
              <a:endParaRPr lang="it-IT" dirty="0">
                <a:latin typeface="Arial" panose="020B0604020202020204" pitchFamily="34" charset="0"/>
                <a:cs typeface="Arial" panose="020B0604020202020204" pitchFamily="34" charset="0"/>
              </a:endParaRPr>
            </a:p>
          </p:txBody>
        </p:sp>
        <p:sp>
          <p:nvSpPr>
            <p:cNvPr id="8" name="Rectangle 7"/>
            <p:cNvSpPr/>
            <p:nvPr/>
          </p:nvSpPr>
          <p:spPr>
            <a:xfrm>
              <a:off x="5474735" y="2493695"/>
              <a:ext cx="839550" cy="642073"/>
            </a:xfrm>
            <a:prstGeom prst="rect">
              <a:avLst/>
            </a:prstGeom>
            <a:solidFill>
              <a:srgbClr val="0A7736"/>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Arial" panose="020B0604020202020204" pitchFamily="34" charset="0"/>
                  <a:cs typeface="Arial" panose="020B0604020202020204" pitchFamily="34" charset="0"/>
                </a:rPr>
                <a:t>B</a:t>
              </a:r>
              <a:endParaRPr lang="it-IT" dirty="0">
                <a:latin typeface="Arial" panose="020B0604020202020204" pitchFamily="34" charset="0"/>
                <a:cs typeface="Arial" panose="020B0604020202020204" pitchFamily="34" charset="0"/>
              </a:endParaRPr>
            </a:p>
          </p:txBody>
        </p:sp>
        <p:sp>
          <p:nvSpPr>
            <p:cNvPr id="10" name="Rectangle 9"/>
            <p:cNvSpPr/>
            <p:nvPr/>
          </p:nvSpPr>
          <p:spPr>
            <a:xfrm>
              <a:off x="5474735" y="3197669"/>
              <a:ext cx="839550" cy="642073"/>
            </a:xfrm>
            <a:prstGeom prst="rect">
              <a:avLst/>
            </a:prstGeom>
            <a:solidFill>
              <a:srgbClr val="0A7736"/>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Arial" panose="020B0604020202020204" pitchFamily="34" charset="0"/>
                  <a:cs typeface="Arial" panose="020B0604020202020204" pitchFamily="34" charset="0"/>
                </a:rPr>
                <a:t>C</a:t>
              </a:r>
              <a:endParaRPr lang="it-IT" dirty="0">
                <a:latin typeface="Arial" panose="020B0604020202020204" pitchFamily="34" charset="0"/>
                <a:cs typeface="Arial" panose="020B0604020202020204" pitchFamily="34" charset="0"/>
              </a:endParaRPr>
            </a:p>
          </p:txBody>
        </p:sp>
        <p:sp>
          <p:nvSpPr>
            <p:cNvPr id="11" name="Rectangle 10"/>
            <p:cNvSpPr/>
            <p:nvPr/>
          </p:nvSpPr>
          <p:spPr>
            <a:xfrm>
              <a:off x="5474735" y="3901642"/>
              <a:ext cx="839550" cy="642073"/>
            </a:xfrm>
            <a:prstGeom prst="rect">
              <a:avLst/>
            </a:prstGeom>
            <a:solidFill>
              <a:srgbClr val="0A7736"/>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Arial" panose="020B0604020202020204" pitchFamily="34" charset="0"/>
                  <a:cs typeface="Arial" panose="020B0604020202020204" pitchFamily="34" charset="0"/>
                </a:rPr>
                <a:t>D</a:t>
              </a:r>
              <a:endParaRPr lang="it-IT" dirty="0">
                <a:latin typeface="Arial" panose="020B0604020202020204" pitchFamily="34" charset="0"/>
                <a:cs typeface="Arial" panose="020B0604020202020204" pitchFamily="34" charset="0"/>
              </a:endParaRPr>
            </a:p>
          </p:txBody>
        </p:sp>
      </p:grpSp>
      <p:sp>
        <p:nvSpPr>
          <p:cNvPr id="23" name="Title 3"/>
          <p:cNvSpPr txBox="1">
            <a:spLocks/>
          </p:cNvSpPr>
          <p:nvPr/>
        </p:nvSpPr>
        <p:spPr bwMode="black">
          <a:xfrm>
            <a:off x="143265" y="0"/>
            <a:ext cx="803106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Parte seconda </a:t>
            </a:r>
            <a:r>
              <a:rPr lang="en-US" sz="2000" b="1" dirty="0" smtClean="0">
                <a:solidFill>
                  <a:srgbClr val="0A7736"/>
                </a:solidFill>
                <a:ea typeface="HP Simplified"/>
              </a:rPr>
              <a:t>-</a:t>
            </a:r>
            <a:r>
              <a:rPr lang="it-IT" sz="2000" b="1" dirty="0" smtClean="0">
                <a:solidFill>
                  <a:srgbClr val="0A7736"/>
                </a:solidFill>
                <a:ea typeface="HP Simplified"/>
              </a:rPr>
              <a:t> </a:t>
            </a:r>
            <a:r>
              <a:rPr lang="it-IT" sz="2000" b="1" dirty="0">
                <a:solidFill>
                  <a:srgbClr val="0A7736"/>
                </a:solidFill>
                <a:ea typeface="HP Simplified"/>
              </a:rPr>
              <a:t>Autovalutazione </a:t>
            </a:r>
            <a:r>
              <a:rPr lang="it-IT" sz="2000" b="1" dirty="0" smtClean="0">
                <a:solidFill>
                  <a:srgbClr val="0A7736"/>
                </a:solidFill>
                <a:ea typeface="HP Simplified"/>
              </a:rPr>
              <a:t>e bilancio delle competenze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493273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clrChange>
              <a:clrFrom>
                <a:srgbClr val="FFFFFF"/>
              </a:clrFrom>
              <a:clrTo>
                <a:srgbClr val="FFFFFF">
                  <a:alpha val="0"/>
                </a:srgbClr>
              </a:clrTo>
            </a:clrChange>
          </a:blip>
          <a:srcRect l="1719" t="1381" r="13852" b="10754"/>
          <a:stretch/>
        </p:blipFill>
        <p:spPr>
          <a:xfrm>
            <a:off x="5263763" y="1367624"/>
            <a:ext cx="3649649" cy="3077155"/>
          </a:xfrm>
          <a:prstGeom prst="rect">
            <a:avLst/>
          </a:prstGeom>
        </p:spPr>
      </p:pic>
      <p:sp>
        <p:nvSpPr>
          <p:cNvPr id="20" name="TextBox 19"/>
          <p:cNvSpPr txBox="1"/>
          <p:nvPr/>
        </p:nvSpPr>
        <p:spPr>
          <a:xfrm>
            <a:off x="143265" y="476500"/>
            <a:ext cx="8832998" cy="830997"/>
          </a:xfrm>
          <a:prstGeom prst="rect">
            <a:avLst/>
          </a:prstGeom>
          <a:noFill/>
        </p:spPr>
        <p:txBody>
          <a:bodyPr wrap="square" rtlCol="0">
            <a:spAutoFit/>
          </a:bodyPr>
          <a:lstStyle/>
          <a:p>
            <a:r>
              <a:rPr lang="it-IT" sz="1600" dirty="0"/>
              <a:t>L’obiettivo di questa parte del Portfolio è </a:t>
            </a:r>
            <a:r>
              <a:rPr lang="it-IT" sz="1600" dirty="0" smtClean="0"/>
              <a:t>di </a:t>
            </a:r>
            <a:r>
              <a:rPr lang="it-IT" sz="1600" dirty="0"/>
              <a:t>fornire al Ds uno strumento per favorire la riflessione sul suo ruolo e sui suoi punti di forza/debolezza, nell’ottica dell’autovalutazione, dello sviluppo e del miglioramento della </a:t>
            </a:r>
            <a:r>
              <a:rPr lang="it-IT" sz="1600" dirty="0" smtClean="0"/>
              <a:t>professionalità</a:t>
            </a:r>
          </a:p>
        </p:txBody>
      </p:sp>
      <p:sp>
        <p:nvSpPr>
          <p:cNvPr id="46" name="Rectangle 45"/>
          <p:cNvSpPr/>
          <p:nvPr/>
        </p:nvSpPr>
        <p:spPr>
          <a:xfrm>
            <a:off x="5247861" y="1256306"/>
            <a:ext cx="3649649" cy="3236182"/>
          </a:xfrm>
          <a:prstGeom prst="rect">
            <a:avLst/>
          </a:prstGeom>
          <a:noFill/>
          <a:ln w="2540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Title 3"/>
          <p:cNvSpPr txBox="1">
            <a:spLocks/>
          </p:cNvSpPr>
          <p:nvPr/>
        </p:nvSpPr>
        <p:spPr bwMode="black">
          <a:xfrm>
            <a:off x="141995" y="0"/>
            <a:ext cx="803106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smtClean="0">
                <a:solidFill>
                  <a:srgbClr val="0A7736"/>
                </a:solidFill>
                <a:ea typeface="HP Simplified"/>
              </a:rPr>
              <a:t>Parte </a:t>
            </a:r>
            <a:r>
              <a:rPr lang="it-IT" sz="2000" b="1" dirty="0" smtClean="0">
                <a:solidFill>
                  <a:srgbClr val="0A7736"/>
                </a:solidFill>
                <a:ea typeface="HP Simplified"/>
              </a:rPr>
              <a:t>seconda</a:t>
            </a:r>
            <a:r>
              <a:rPr lang="en-US" sz="2000" b="1" dirty="0" smtClean="0">
                <a:solidFill>
                  <a:srgbClr val="0A7736"/>
                </a:solidFill>
                <a:ea typeface="HP Simplified"/>
              </a:rPr>
              <a:t>-</a:t>
            </a:r>
            <a:r>
              <a:rPr lang="it-IT" sz="2000" b="1" dirty="0" smtClean="0">
                <a:solidFill>
                  <a:srgbClr val="0A7736"/>
                </a:solidFill>
                <a:ea typeface="HP Simplified"/>
              </a:rPr>
              <a:t> </a:t>
            </a:r>
            <a:r>
              <a:rPr lang="it-IT" sz="2000" b="1" dirty="0">
                <a:solidFill>
                  <a:srgbClr val="0A7736"/>
                </a:solidFill>
                <a:ea typeface="HP Simplified"/>
              </a:rPr>
              <a:t>Autovalutazione </a:t>
            </a:r>
            <a:r>
              <a:rPr lang="it-IT" sz="2000" b="1" dirty="0" smtClean="0">
                <a:solidFill>
                  <a:srgbClr val="0A7736"/>
                </a:solidFill>
                <a:ea typeface="HP Simplified"/>
              </a:rPr>
              <a:t>e bilancio delle competenze</a:t>
            </a:r>
            <a:endParaRPr lang="en-US" altLang="it-IT" sz="2000" b="1" dirty="0">
              <a:solidFill>
                <a:srgbClr val="0A7736"/>
              </a:solidFill>
              <a:ea typeface="HP Simplified"/>
            </a:endParaRPr>
          </a:p>
        </p:txBody>
      </p:sp>
      <p:sp>
        <p:nvSpPr>
          <p:cNvPr id="2" name="CasellaDiTesto 1"/>
          <p:cNvSpPr txBox="1"/>
          <p:nvPr/>
        </p:nvSpPr>
        <p:spPr>
          <a:xfrm>
            <a:off x="547370" y="1899177"/>
            <a:ext cx="3374390" cy="2062103"/>
          </a:xfrm>
          <a:prstGeom prst="rect">
            <a:avLst/>
          </a:prstGeom>
          <a:noFill/>
        </p:spPr>
        <p:txBody>
          <a:bodyPr wrap="square" rtlCol="0">
            <a:spAutoFit/>
          </a:bodyPr>
          <a:lstStyle/>
          <a:p>
            <a:r>
              <a:rPr lang="it-IT" sz="1600" b="1" dirty="0">
                <a:solidFill>
                  <a:srgbClr val="0A7736"/>
                </a:solidFill>
              </a:rPr>
              <a:t>il sistema genererà automaticamente un diagramma di </a:t>
            </a:r>
            <a:r>
              <a:rPr lang="it-IT" sz="1600" b="1" dirty="0" err="1">
                <a:solidFill>
                  <a:srgbClr val="0A7736"/>
                </a:solidFill>
              </a:rPr>
              <a:t>Kiviat</a:t>
            </a:r>
            <a:r>
              <a:rPr lang="it-IT" sz="1600" b="1" dirty="0">
                <a:solidFill>
                  <a:srgbClr val="0A7736"/>
                </a:solidFill>
              </a:rPr>
              <a:t> (o grafico radar), </a:t>
            </a:r>
            <a:r>
              <a:rPr lang="it-IT" sz="1600" b="1" dirty="0" smtClean="0">
                <a:solidFill>
                  <a:srgbClr val="0A7736"/>
                </a:solidFill>
              </a:rPr>
              <a:t>che assume </a:t>
            </a:r>
            <a:r>
              <a:rPr lang="it-IT" sz="1600" b="1" dirty="0">
                <a:solidFill>
                  <a:srgbClr val="0A7736"/>
                </a:solidFill>
              </a:rPr>
              <a:t>una forma “a stella”, consentendo di identificare con immediatezza visiva punti di forza e punti di debolezza relativi </a:t>
            </a:r>
            <a:r>
              <a:rPr lang="it-IT" sz="1600" b="1" dirty="0" smtClean="0">
                <a:solidFill>
                  <a:srgbClr val="0A7736"/>
                </a:solidFill>
              </a:rPr>
              <a:t>alle 5 </a:t>
            </a:r>
            <a:r>
              <a:rPr lang="it-IT" sz="1600" b="1" dirty="0">
                <a:solidFill>
                  <a:srgbClr val="0A7736"/>
                </a:solidFill>
              </a:rPr>
              <a:t>dimensioni indagate</a:t>
            </a:r>
            <a:r>
              <a:rPr lang="it-IT" sz="1600" dirty="0" smtClean="0"/>
              <a:t>.</a:t>
            </a:r>
            <a:endParaRPr lang="it-IT" sz="1600" dirty="0"/>
          </a:p>
        </p:txBody>
      </p:sp>
      <p:sp>
        <p:nvSpPr>
          <p:cNvPr id="4" name="Freccia a destra 3"/>
          <p:cNvSpPr/>
          <p:nvPr/>
        </p:nvSpPr>
        <p:spPr>
          <a:xfrm>
            <a:off x="4079019" y="2501031"/>
            <a:ext cx="1148080" cy="635931"/>
          </a:xfrm>
          <a:prstGeom prst="rightArrow">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6632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51630" y="645777"/>
            <a:ext cx="6943335" cy="338554"/>
          </a:xfrm>
          <a:prstGeom prst="rect">
            <a:avLst/>
          </a:prstGeom>
          <a:noFill/>
        </p:spPr>
        <p:txBody>
          <a:bodyPr wrap="square" rtlCol="0">
            <a:spAutoFit/>
          </a:bodyPr>
          <a:lstStyle/>
          <a:p>
            <a:pPr algn="just"/>
            <a:r>
              <a:rPr lang="it-IT" sz="1600" dirty="0">
                <a:ea typeface="Times New Roman" pitchFamily="18" charset="0"/>
              </a:rPr>
              <a:t>Il </a:t>
            </a:r>
            <a:r>
              <a:rPr lang="it-IT" sz="1600" b="1" dirty="0" smtClean="0">
                <a:ea typeface="Times New Roman" pitchFamily="18" charset="0"/>
              </a:rPr>
              <a:t>Portfolio</a:t>
            </a:r>
            <a:r>
              <a:rPr lang="it-IT" sz="1600" dirty="0">
                <a:ea typeface="Times New Roman" pitchFamily="18" charset="0"/>
              </a:rPr>
              <a:t> </a:t>
            </a:r>
            <a:r>
              <a:rPr lang="it-IT" sz="1600" dirty="0" smtClean="0">
                <a:ea typeface="Times New Roman" pitchFamily="18" charset="0"/>
              </a:rPr>
              <a:t>è composto da </a:t>
            </a:r>
            <a:r>
              <a:rPr lang="it-IT" sz="1600" b="1" dirty="0" smtClean="0">
                <a:ea typeface="Times New Roman" pitchFamily="18" charset="0"/>
              </a:rPr>
              <a:t>quattro</a:t>
            </a:r>
            <a:r>
              <a:rPr lang="it-IT" sz="1600" dirty="0" smtClean="0">
                <a:ea typeface="Times New Roman" pitchFamily="18" charset="0"/>
              </a:rPr>
              <a:t> parti:</a:t>
            </a:r>
            <a:endParaRPr lang="it-IT" sz="1600" b="1" dirty="0">
              <a:ea typeface="Times New Roman" pitchFamily="18" charset="0"/>
            </a:endParaRPr>
          </a:p>
        </p:txBody>
      </p:sp>
      <p:graphicFrame>
        <p:nvGraphicFramePr>
          <p:cNvPr id="27" name="Tabella 6"/>
          <p:cNvGraphicFramePr>
            <a:graphicFrameLocks noGrp="1"/>
          </p:cNvGraphicFramePr>
          <p:nvPr>
            <p:extLst>
              <p:ext uri="{D42A27DB-BD31-4B8C-83A1-F6EECF244321}">
                <p14:modId xmlns:p14="http://schemas.microsoft.com/office/powerpoint/2010/main" val="4157566928"/>
              </p:ext>
            </p:extLst>
          </p:nvPr>
        </p:nvGraphicFramePr>
        <p:xfrm>
          <a:off x="442843" y="1012465"/>
          <a:ext cx="8177110" cy="3635710"/>
        </p:xfrm>
        <a:graphic>
          <a:graphicData uri="http://schemas.openxmlformats.org/drawingml/2006/table">
            <a:tbl>
              <a:tblPr firstRow="1" firstCol="1" bandRow="1">
                <a:tableStyleId>{912C8C85-51F0-491E-9774-3900AFEF0FD7}</a:tableStyleId>
              </a:tblPr>
              <a:tblGrid>
                <a:gridCol w="393700"/>
                <a:gridCol w="3377944"/>
                <a:gridCol w="1846429"/>
                <a:gridCol w="2559037"/>
              </a:tblGrid>
              <a:tr h="635647">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1</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Anagrafe professionale</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Parte di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competenza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del DS</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Obbligatoria e pubblica</a:t>
                      </a:r>
                    </a:p>
                  </a:txBody>
                  <a:tcPr marL="68580" marR="68580" marT="0" marB="0" anchor="ctr">
                    <a:solidFill>
                      <a:schemeClr val="bg1">
                        <a:lumMod val="85000"/>
                      </a:schemeClr>
                    </a:solidFill>
                  </a:tcPr>
                </a:tc>
              </a:tr>
              <a:tr h="953470">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2</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Autovalutazione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e bilancio delle competenze</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Parte di competenza del DS</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Facoltativa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e riservata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all’autovalutazione del Ds</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r>
              <a:tr h="635647">
                <a:tc>
                  <a:txBody>
                    <a:bodyPr/>
                    <a:lstStyle/>
                    <a:p>
                      <a:pPr algn="ctr">
                        <a:spcAft>
                          <a:spcPts val="0"/>
                        </a:spcAft>
                      </a:pPr>
                      <a:r>
                        <a:rPr lang="it-IT" sz="1600" dirty="0" smtClean="0">
                          <a:solidFill>
                            <a:schemeClr val="bg1"/>
                          </a:solidFill>
                          <a:effectLst/>
                          <a:latin typeface="Arial" panose="020B0604020202020204" pitchFamily="34" charset="0"/>
                          <a:cs typeface="Arial" panose="020B0604020202020204" pitchFamily="34" charset="0"/>
                        </a:rPr>
                        <a:t>3</a:t>
                      </a:r>
                      <a:endParaRPr lang="it-IT" sz="1600"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1" dirty="0" smtClean="0">
                          <a:solidFill>
                            <a:schemeClr val="bg1"/>
                          </a:solidFill>
                          <a:effectLst/>
                          <a:latin typeface="Arial" panose="020B0604020202020204" pitchFamily="34" charset="0"/>
                          <a:cs typeface="Arial" panose="020B0604020202020204" pitchFamily="34" charset="0"/>
                        </a:rPr>
                        <a:t>Obiettivi </a:t>
                      </a:r>
                      <a:r>
                        <a:rPr lang="it-IT" sz="1600" b="1" dirty="0">
                          <a:solidFill>
                            <a:schemeClr val="bg1"/>
                          </a:solidFill>
                          <a:effectLst/>
                          <a:latin typeface="Arial" panose="020B0604020202020204" pitchFamily="34" charset="0"/>
                          <a:cs typeface="Arial" panose="020B0604020202020204" pitchFamily="34" charset="0"/>
                        </a:rPr>
                        <a:t>e azioni </a:t>
                      </a:r>
                      <a:r>
                        <a:rPr lang="it-IT" sz="1600" b="1" dirty="0" smtClean="0">
                          <a:solidFill>
                            <a:schemeClr val="bg1"/>
                          </a:solidFill>
                          <a:effectLst/>
                          <a:latin typeface="Arial" panose="020B0604020202020204" pitchFamily="34" charset="0"/>
                          <a:cs typeface="Arial" panose="020B0604020202020204" pitchFamily="34" charset="0"/>
                        </a:rPr>
                        <a:t>professionali</a:t>
                      </a:r>
                      <a:endParaRPr lang="it-IT" sz="1600" b="1"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Parte di competenza del </a:t>
                      </a:r>
                      <a:r>
                        <a:rPr lang="it-IT" sz="1600" dirty="0" smtClean="0">
                          <a:effectLst/>
                          <a:latin typeface="Arial" panose="020B0604020202020204" pitchFamily="34" charset="0"/>
                          <a:cs typeface="Arial" panose="020B0604020202020204" pitchFamily="34" charset="0"/>
                        </a:rPr>
                        <a:t>DS</a:t>
                      </a:r>
                    </a:p>
                    <a:p>
                      <a:pPr algn="l">
                        <a:spcAft>
                          <a:spcPts val="0"/>
                        </a:spcAft>
                      </a:pP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Obbligatoria e pubblica</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635647">
                <a:tc>
                  <a:txBody>
                    <a:bodyPr/>
                    <a:lstStyle/>
                    <a:p>
                      <a:pPr marL="0" algn="l" defTabSz="457200" rtl="0" eaLnBrk="1" latinLnBrk="0" hangingPunct="1">
                        <a:spcAft>
                          <a:spcPts val="0"/>
                        </a:spcAft>
                      </a:pPr>
                      <a:r>
                        <a:rPr lang="it-IT" sz="1600" kern="1200" dirty="0" smtClean="0">
                          <a:solidFill>
                            <a:schemeClr val="bg1">
                              <a:lumMod val="65000"/>
                            </a:schemeClr>
                          </a:solidFill>
                          <a:effectLst/>
                          <a:latin typeface="Arial" panose="020B0604020202020204" pitchFamily="34" charset="0"/>
                          <a:ea typeface="+mn-ea"/>
                          <a:cs typeface="Arial" panose="020B0604020202020204" pitchFamily="34" charset="0"/>
                        </a:rPr>
                        <a:t>4</a:t>
                      </a:r>
                      <a:endParaRPr lang="it-IT" sz="160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kern="1200" dirty="0" smtClean="0">
                          <a:solidFill>
                            <a:schemeClr val="bg1">
                              <a:lumMod val="65000"/>
                            </a:schemeClr>
                          </a:solidFill>
                          <a:effectLst/>
                          <a:latin typeface="Arial" panose="020B0604020202020204" pitchFamily="34" charset="0"/>
                          <a:ea typeface="+mn-ea"/>
                          <a:cs typeface="Arial" panose="020B0604020202020204" pitchFamily="34" charset="0"/>
                        </a:rPr>
                        <a:t>Documentazione </a:t>
                      </a:r>
                      <a:r>
                        <a:rPr lang="it-IT" sz="1600" kern="1200" dirty="0">
                          <a:solidFill>
                            <a:schemeClr val="bg1">
                              <a:lumMod val="65000"/>
                            </a:schemeClr>
                          </a:solidFill>
                          <a:effectLst/>
                          <a:latin typeface="Arial" panose="020B0604020202020204" pitchFamily="34" charset="0"/>
                          <a:ea typeface="+mn-ea"/>
                          <a:cs typeface="Arial" panose="020B0604020202020204" pitchFamily="34" charset="0"/>
                        </a:rPr>
                        <a:t>della valutazione</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kern="1200" dirty="0">
                          <a:solidFill>
                            <a:schemeClr val="bg1">
                              <a:lumMod val="65000"/>
                            </a:schemeClr>
                          </a:solidFill>
                          <a:effectLst/>
                          <a:latin typeface="Arial" panose="020B0604020202020204" pitchFamily="34" charset="0"/>
                          <a:ea typeface="+mn-ea"/>
                          <a:cs typeface="Arial" panose="020B0604020202020204" pitchFamily="34" charset="0"/>
                        </a:rPr>
                        <a:t>Parte di competenza del </a:t>
                      </a:r>
                      <a:r>
                        <a:rPr lang="it-IT" sz="1600" kern="1200" dirty="0" smtClean="0">
                          <a:solidFill>
                            <a:schemeClr val="bg1">
                              <a:lumMod val="65000"/>
                            </a:schemeClr>
                          </a:solidFill>
                          <a:effectLst/>
                          <a:latin typeface="Arial" panose="020B0604020202020204" pitchFamily="34" charset="0"/>
                          <a:ea typeface="+mn-ea"/>
                          <a:cs typeface="Arial" panose="020B0604020202020204" pitchFamily="34" charset="0"/>
                        </a:rPr>
                        <a:t>Nucleo e del D.USR</a:t>
                      </a:r>
                      <a:endParaRPr lang="it-IT" sz="160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kern="1200" dirty="0">
                          <a:solidFill>
                            <a:schemeClr val="bg1">
                              <a:lumMod val="65000"/>
                            </a:schemeClr>
                          </a:solidFill>
                          <a:effectLst/>
                          <a:latin typeface="Arial" panose="020B0604020202020204" pitchFamily="34" charset="0"/>
                          <a:ea typeface="+mn-ea"/>
                          <a:cs typeface="Arial" panose="020B0604020202020204" pitchFamily="34" charset="0"/>
                        </a:rPr>
                        <a:t>Obbligatoria e riservata </a:t>
                      </a:r>
                      <a:r>
                        <a:rPr lang="it-IT" sz="1600" kern="1200" dirty="0" smtClean="0">
                          <a:solidFill>
                            <a:schemeClr val="bg1">
                              <a:lumMod val="65000"/>
                            </a:schemeClr>
                          </a:solidFill>
                          <a:effectLst/>
                          <a:latin typeface="Arial" panose="020B0604020202020204" pitchFamily="34" charset="0"/>
                          <a:ea typeface="+mn-ea"/>
                          <a:cs typeface="Arial" panose="020B0604020202020204" pitchFamily="34" charset="0"/>
                        </a:rPr>
                        <a:t>al Nucleo, al D.USR e al DS</a:t>
                      </a:r>
                      <a:endParaRPr lang="it-IT" sz="160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r>
            </a:tbl>
          </a:graphicData>
        </a:graphic>
      </p:graphicFrame>
      <p:sp>
        <p:nvSpPr>
          <p:cNvPr id="9" name="Title 3"/>
          <p:cNvSpPr txBox="1">
            <a:spLocks/>
          </p:cNvSpPr>
          <p:nvPr/>
        </p:nvSpPr>
        <p:spPr bwMode="black">
          <a:xfrm>
            <a:off x="232165" y="0"/>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Il Portfolio del Dirigente scolastico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865208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25672" y="1608448"/>
            <a:ext cx="4706889" cy="2791060"/>
            <a:chOff x="457200" y="889000"/>
            <a:chExt cx="5003800" cy="3429000"/>
          </a:xfrm>
        </p:grpSpPr>
        <p:sp>
          <p:nvSpPr>
            <p:cNvPr id="2" name="Rectangle 1"/>
            <p:cNvSpPr/>
            <p:nvPr/>
          </p:nvSpPr>
          <p:spPr>
            <a:xfrm>
              <a:off x="457200" y="1955800"/>
              <a:ext cx="2768600" cy="2362200"/>
            </a:xfrm>
            <a:prstGeom prst="rect">
              <a:avLst/>
            </a:prstGeom>
            <a:solidFill>
              <a:srgbClr val="CBDA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b="1">
                <a:latin typeface="Arial" panose="020B0604020202020204" pitchFamily="34" charset="0"/>
                <a:cs typeface="Arial" panose="020B0604020202020204" pitchFamily="34" charset="0"/>
              </a:endParaRPr>
            </a:p>
          </p:txBody>
        </p:sp>
        <p:sp>
          <p:nvSpPr>
            <p:cNvPr id="5" name="Rectangle 4"/>
            <p:cNvSpPr/>
            <p:nvPr/>
          </p:nvSpPr>
          <p:spPr>
            <a:xfrm>
              <a:off x="3327400" y="1955800"/>
              <a:ext cx="1016000" cy="2362200"/>
            </a:xfrm>
            <a:prstGeom prst="rect">
              <a:avLst/>
            </a:prstGeom>
            <a:solidFill>
              <a:srgbClr val="CBDA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b="1">
                <a:latin typeface="Arial" panose="020B0604020202020204" pitchFamily="34" charset="0"/>
                <a:cs typeface="Arial" panose="020B0604020202020204" pitchFamily="34" charset="0"/>
              </a:endParaRPr>
            </a:p>
          </p:txBody>
        </p:sp>
        <p:sp>
          <p:nvSpPr>
            <p:cNvPr id="6" name="Rectangle 5"/>
            <p:cNvSpPr/>
            <p:nvPr/>
          </p:nvSpPr>
          <p:spPr>
            <a:xfrm>
              <a:off x="4445000" y="1955800"/>
              <a:ext cx="1016000" cy="2362200"/>
            </a:xfrm>
            <a:prstGeom prst="rect">
              <a:avLst/>
            </a:prstGeom>
            <a:solidFill>
              <a:srgbClr val="CBDA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b="1">
                <a:latin typeface="Arial" panose="020B0604020202020204" pitchFamily="34" charset="0"/>
                <a:cs typeface="Arial" panose="020B0604020202020204" pitchFamily="34" charset="0"/>
              </a:endParaRPr>
            </a:p>
          </p:txBody>
        </p:sp>
        <p:sp>
          <p:nvSpPr>
            <p:cNvPr id="7" name="Rectangle 6"/>
            <p:cNvSpPr/>
            <p:nvPr/>
          </p:nvSpPr>
          <p:spPr>
            <a:xfrm>
              <a:off x="457200" y="889000"/>
              <a:ext cx="5003800" cy="444500"/>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latin typeface="Arial" panose="020B0604020202020204" pitchFamily="34" charset="0"/>
                  <a:cs typeface="Arial" panose="020B0604020202020204" pitchFamily="34" charset="0"/>
                </a:rPr>
                <a:t>Obiettivi inseriti nella lettera di incarico</a:t>
              </a:r>
              <a:endParaRPr lang="it-IT" sz="1400" b="1" dirty="0">
                <a:latin typeface="Arial" panose="020B0604020202020204" pitchFamily="34" charset="0"/>
                <a:cs typeface="Arial" panose="020B0604020202020204" pitchFamily="34" charset="0"/>
              </a:endParaRPr>
            </a:p>
          </p:txBody>
        </p:sp>
        <p:sp>
          <p:nvSpPr>
            <p:cNvPr id="3" name="Rectangle 2"/>
            <p:cNvSpPr/>
            <p:nvPr/>
          </p:nvSpPr>
          <p:spPr>
            <a:xfrm>
              <a:off x="457200" y="1422400"/>
              <a:ext cx="2768400" cy="533400"/>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latin typeface="Arial" panose="020B0604020202020204" pitchFamily="34" charset="0"/>
                  <a:cs typeface="Arial" panose="020B0604020202020204" pitchFamily="34" charset="0"/>
                </a:rPr>
                <a:t>Azioni professionali</a:t>
              </a:r>
              <a:endParaRPr lang="it-IT" sz="1400" b="1" dirty="0">
                <a:latin typeface="Arial" panose="020B0604020202020204" pitchFamily="34" charset="0"/>
                <a:cs typeface="Arial" panose="020B0604020202020204" pitchFamily="34" charset="0"/>
              </a:endParaRPr>
            </a:p>
          </p:txBody>
        </p:sp>
        <p:sp>
          <p:nvSpPr>
            <p:cNvPr id="10" name="Rectangle 9"/>
            <p:cNvSpPr/>
            <p:nvPr/>
          </p:nvSpPr>
          <p:spPr>
            <a:xfrm>
              <a:off x="3327400" y="1422400"/>
              <a:ext cx="1016000" cy="533400"/>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it-IT" sz="1400" b="1" dirty="0" smtClean="0">
                  <a:latin typeface="Arial" panose="020B0604020202020204" pitchFamily="34" charset="0"/>
                  <a:cs typeface="Arial" panose="020B0604020202020204" pitchFamily="34" charset="0"/>
                </a:rPr>
                <a:t>Azioni realizzate</a:t>
              </a:r>
              <a:endParaRPr lang="it-IT" sz="1400" b="1" dirty="0">
                <a:latin typeface="Arial" panose="020B0604020202020204" pitchFamily="34" charset="0"/>
                <a:cs typeface="Arial" panose="020B0604020202020204" pitchFamily="34" charset="0"/>
              </a:endParaRPr>
            </a:p>
          </p:txBody>
        </p:sp>
        <p:sp>
          <p:nvSpPr>
            <p:cNvPr id="11" name="Rectangle 10"/>
            <p:cNvSpPr/>
            <p:nvPr/>
          </p:nvSpPr>
          <p:spPr>
            <a:xfrm>
              <a:off x="4445000" y="1422400"/>
              <a:ext cx="1016000" cy="533400"/>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it-IT" sz="1200" b="1" dirty="0" smtClean="0">
                  <a:latin typeface="Arial" panose="020B0604020202020204" pitchFamily="34" charset="0"/>
                  <a:cs typeface="Arial" panose="020B0604020202020204" pitchFamily="34" charset="0"/>
                </a:rPr>
                <a:t>Processi significativi</a:t>
              </a:r>
              <a:endParaRPr lang="it-IT" sz="1200" b="1" dirty="0">
                <a:latin typeface="Arial" panose="020B0604020202020204" pitchFamily="34" charset="0"/>
                <a:cs typeface="Arial" panose="020B0604020202020204" pitchFamily="34" charset="0"/>
              </a:endParaRPr>
            </a:p>
          </p:txBody>
        </p:sp>
        <p:sp>
          <p:nvSpPr>
            <p:cNvPr id="4" name="Rectangle 3"/>
            <p:cNvSpPr/>
            <p:nvPr/>
          </p:nvSpPr>
          <p:spPr>
            <a:xfrm>
              <a:off x="595209" y="2044700"/>
              <a:ext cx="2197102" cy="342900"/>
            </a:xfrm>
            <a:prstGeom prst="rect">
              <a:avLst/>
            </a:prstGeom>
            <a:solidFill>
              <a:schemeClr val="bg1"/>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panose="020B0604020202020204" pitchFamily="34" charset="0"/>
                  <a:cs typeface="Arial" panose="020B0604020202020204" pitchFamily="34" charset="0"/>
                </a:rPr>
                <a:t>CURRICOLO PROGETTAZIONE E VALUTAZIONE</a:t>
              </a:r>
              <a:endParaRPr lang="it-IT" sz="900" dirty="0">
                <a:solidFill>
                  <a:schemeClr val="tx1"/>
                </a:solidFill>
                <a:latin typeface="Arial" panose="020B0604020202020204" pitchFamily="34" charset="0"/>
                <a:cs typeface="Arial" panose="020B0604020202020204" pitchFamily="34" charset="0"/>
              </a:endParaRPr>
            </a:p>
          </p:txBody>
        </p:sp>
        <p:grpSp>
          <p:nvGrpSpPr>
            <p:cNvPr id="13" name="Group 12"/>
            <p:cNvGrpSpPr/>
            <p:nvPr/>
          </p:nvGrpSpPr>
          <p:grpSpPr>
            <a:xfrm>
              <a:off x="2855811" y="2044700"/>
              <a:ext cx="306489" cy="342900"/>
              <a:chOff x="2551011" y="1879600"/>
              <a:chExt cx="306489" cy="254000"/>
            </a:xfrm>
          </p:grpSpPr>
          <p:sp>
            <p:nvSpPr>
              <p:cNvPr id="12" name="Rectangle 11"/>
              <p:cNvSpPr/>
              <p:nvPr/>
            </p:nvSpPr>
            <p:spPr>
              <a:xfrm>
                <a:off x="2551011" y="1879600"/>
                <a:ext cx="306489" cy="254000"/>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Isosceles Triangle 7"/>
              <p:cNvSpPr/>
              <p:nvPr/>
            </p:nvSpPr>
            <p:spPr>
              <a:xfrm rot="10800000">
                <a:off x="2601810" y="1930400"/>
                <a:ext cx="204890" cy="152400"/>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5" name="Rectangle 14"/>
            <p:cNvSpPr/>
            <p:nvPr/>
          </p:nvSpPr>
          <p:spPr>
            <a:xfrm>
              <a:off x="607909" y="2590800"/>
              <a:ext cx="2403403" cy="342900"/>
            </a:xfrm>
            <a:prstGeom prst="rect">
              <a:avLst/>
            </a:prstGeom>
            <a:solidFill>
              <a:schemeClr val="bg1"/>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panose="020B0604020202020204" pitchFamily="34" charset="0"/>
                  <a:cs typeface="Arial" panose="020B0604020202020204" pitchFamily="34" charset="0"/>
                </a:rPr>
                <a:t>AMBIENTE DI APPRENDIMENTO</a:t>
              </a:r>
              <a:endParaRPr lang="it-IT" sz="900" dirty="0">
                <a:solidFill>
                  <a:schemeClr val="tx1"/>
                </a:solidFill>
                <a:latin typeface="Arial" panose="020B0604020202020204" pitchFamily="34" charset="0"/>
                <a:cs typeface="Arial" panose="020B0604020202020204" pitchFamily="34" charset="0"/>
              </a:endParaRPr>
            </a:p>
          </p:txBody>
        </p:sp>
        <p:grpSp>
          <p:nvGrpSpPr>
            <p:cNvPr id="16" name="Group 15"/>
            <p:cNvGrpSpPr/>
            <p:nvPr/>
          </p:nvGrpSpPr>
          <p:grpSpPr>
            <a:xfrm>
              <a:off x="2868511" y="2590800"/>
              <a:ext cx="306489" cy="342900"/>
              <a:chOff x="2551011" y="1879600"/>
              <a:chExt cx="306489" cy="254000"/>
            </a:xfrm>
          </p:grpSpPr>
          <p:sp>
            <p:nvSpPr>
              <p:cNvPr id="17" name="Rectangle 16"/>
              <p:cNvSpPr/>
              <p:nvPr/>
            </p:nvSpPr>
            <p:spPr>
              <a:xfrm>
                <a:off x="2551011" y="1879600"/>
                <a:ext cx="306489" cy="254000"/>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Isosceles Triangle 17"/>
              <p:cNvSpPr/>
              <p:nvPr/>
            </p:nvSpPr>
            <p:spPr>
              <a:xfrm rot="10800000">
                <a:off x="2601810" y="1930400"/>
                <a:ext cx="204890" cy="152400"/>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4" name="TextBox 13"/>
            <p:cNvSpPr txBox="1"/>
            <p:nvPr/>
          </p:nvSpPr>
          <p:spPr>
            <a:xfrm rot="5400000">
              <a:off x="1415642" y="3170824"/>
              <a:ext cx="851515" cy="338554"/>
            </a:xfrm>
            <a:prstGeom prst="rect">
              <a:avLst/>
            </a:prstGeom>
            <a:noFill/>
          </p:spPr>
          <p:txBody>
            <a:bodyPr wrap="none" rtlCol="0">
              <a:spAutoFit/>
            </a:bodyPr>
            <a:lstStyle/>
            <a:p>
              <a:pPr marL="0" defTabSz="430213">
                <a:spcAft>
                  <a:spcPts val="400"/>
                </a:spcAft>
                <a:buSzPct val="100000"/>
              </a:pPr>
              <a:r>
                <a:rPr lang="it-IT" sz="1600" dirty="0" smtClean="0">
                  <a:solidFill>
                    <a:srgbClr val="000000"/>
                  </a:solidFill>
                  <a:latin typeface="HP Simplified" pitchFamily="34" charset="0"/>
                  <a:cs typeface="HP Simplified" pitchFamily="34" charset="0"/>
                </a:rPr>
                <a:t>………….</a:t>
              </a:r>
            </a:p>
          </p:txBody>
        </p:sp>
      </p:grpSp>
      <p:sp>
        <p:nvSpPr>
          <p:cNvPr id="24" name="Rectangle 23"/>
          <p:cNvSpPr/>
          <p:nvPr/>
        </p:nvSpPr>
        <p:spPr>
          <a:xfrm>
            <a:off x="5691118" y="1511040"/>
            <a:ext cx="3225800" cy="2554545"/>
          </a:xfrm>
          <a:prstGeom prst="rect">
            <a:avLst/>
          </a:prstGeom>
        </p:spPr>
        <p:txBody>
          <a:bodyPr wrap="square">
            <a:spAutoFit/>
          </a:bodyPr>
          <a:lstStyle/>
          <a:p>
            <a:endParaRPr lang="it-IT" sz="1600" dirty="0" smtClean="0">
              <a:ea typeface="Times New Roman" panose="02020603050405020304" pitchFamily="18" charset="0"/>
            </a:endParaRPr>
          </a:p>
          <a:p>
            <a:endParaRPr lang="it-IT" sz="1600" dirty="0" smtClean="0">
              <a:ea typeface="Times New Roman" panose="02020603050405020304" pitchFamily="18" charset="0"/>
            </a:endParaRPr>
          </a:p>
          <a:p>
            <a:pPr marL="285750" indent="-285750">
              <a:buFont typeface="Arial" panose="020B0604020202020204" pitchFamily="34" charset="0"/>
              <a:buChar char="•"/>
            </a:pPr>
            <a:r>
              <a:rPr lang="it-IT" sz="1600" b="1" dirty="0" smtClean="0">
                <a:ea typeface="Times New Roman" panose="02020603050405020304" pitchFamily="18" charset="0"/>
              </a:rPr>
              <a:t>Esemplificazioni di </a:t>
            </a:r>
            <a:r>
              <a:rPr lang="it-IT" sz="1600" b="1" dirty="0">
                <a:ea typeface="Times New Roman" panose="02020603050405020304" pitchFamily="18" charset="0"/>
              </a:rPr>
              <a:t>azioni </a:t>
            </a:r>
            <a:r>
              <a:rPr lang="it-IT" sz="1600" b="1" dirty="0" smtClean="0">
                <a:ea typeface="Times New Roman" panose="02020603050405020304" pitchFamily="18" charset="0"/>
              </a:rPr>
              <a:t>professionali significative</a:t>
            </a:r>
          </a:p>
          <a:p>
            <a:pPr marL="285750" indent="-285750"/>
            <a:r>
              <a:rPr lang="it-IT" sz="1600" b="1" dirty="0" smtClean="0">
                <a:ea typeface="Times New Roman" panose="02020603050405020304" pitchFamily="18" charset="0"/>
              </a:rPr>
              <a:t> </a:t>
            </a:r>
          </a:p>
          <a:p>
            <a:pPr marL="285750" indent="-285750">
              <a:buFont typeface="Arial" panose="020B0604020202020204" pitchFamily="34" charset="0"/>
              <a:buChar char="•"/>
            </a:pPr>
            <a:r>
              <a:rPr lang="it-IT" sz="1600" b="1" dirty="0" smtClean="0"/>
              <a:t>descrizione</a:t>
            </a:r>
          </a:p>
          <a:p>
            <a:pPr marL="285750" indent="-285750">
              <a:buFont typeface="Arial" panose="020B0604020202020204" pitchFamily="34" charset="0"/>
              <a:buChar char="•"/>
            </a:pPr>
            <a:endParaRPr lang="it-IT" sz="1600" b="1" dirty="0"/>
          </a:p>
          <a:p>
            <a:pPr marL="285750" indent="-285750">
              <a:buFont typeface="Arial" panose="020B0604020202020204" pitchFamily="34" charset="0"/>
              <a:buChar char="•"/>
            </a:pPr>
            <a:r>
              <a:rPr lang="it-IT" sz="1600" b="1" dirty="0" smtClean="0">
                <a:ea typeface="Times New Roman" panose="02020603050405020304" pitchFamily="18" charset="0"/>
              </a:rPr>
              <a:t>documentazione </a:t>
            </a:r>
            <a:r>
              <a:rPr lang="it-IT" sz="1600" dirty="0" smtClean="0">
                <a:ea typeface="Times New Roman" panose="02020603050405020304" pitchFamily="18" charset="0"/>
              </a:rPr>
              <a:t>con </a:t>
            </a:r>
            <a:r>
              <a:rPr lang="it-IT" sz="1600" dirty="0">
                <a:ea typeface="Times New Roman" panose="02020603050405020304" pitchFamily="18" charset="0"/>
              </a:rPr>
              <a:t>la possibilità di allegare </a:t>
            </a:r>
            <a:r>
              <a:rPr lang="it-IT" sz="1600" i="1" dirty="0">
                <a:ea typeface="Times New Roman" panose="02020603050405020304" pitchFamily="18" charset="0"/>
              </a:rPr>
              <a:t>file </a:t>
            </a:r>
            <a:r>
              <a:rPr lang="it-IT" sz="1600" dirty="0">
                <a:ea typeface="Times New Roman" panose="02020603050405020304" pitchFamily="18" charset="0"/>
              </a:rPr>
              <a:t>con dati ed evidenze. </a:t>
            </a:r>
            <a:endParaRPr lang="it-IT" sz="1600" dirty="0"/>
          </a:p>
        </p:txBody>
      </p:sp>
      <p:cxnSp>
        <p:nvCxnSpPr>
          <p:cNvPr id="25" name="Straight Connector 24"/>
          <p:cNvCxnSpPr/>
          <p:nvPr/>
        </p:nvCxnSpPr>
        <p:spPr>
          <a:xfrm flipV="1">
            <a:off x="2401294" y="2162755"/>
            <a:ext cx="3403158" cy="1423664"/>
          </a:xfrm>
          <a:prstGeom prst="line">
            <a:avLst/>
          </a:prstGeom>
          <a:ln>
            <a:solidFill>
              <a:srgbClr val="3A559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811545" y="2902226"/>
            <a:ext cx="2000858" cy="755202"/>
          </a:xfrm>
          <a:prstGeom prst="line">
            <a:avLst/>
          </a:prstGeom>
          <a:ln>
            <a:solidFill>
              <a:srgbClr val="3A559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75186" y="3387256"/>
            <a:ext cx="1045169" cy="282849"/>
          </a:xfrm>
          <a:prstGeom prst="line">
            <a:avLst/>
          </a:prstGeom>
          <a:ln>
            <a:solidFill>
              <a:srgbClr val="3A559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 name="Rettangolo 30"/>
          <p:cNvSpPr/>
          <p:nvPr/>
        </p:nvSpPr>
        <p:spPr>
          <a:xfrm>
            <a:off x="334949" y="564914"/>
            <a:ext cx="8293100" cy="830997"/>
          </a:xfrm>
          <a:prstGeom prst="rect">
            <a:avLst/>
          </a:prstGeom>
        </p:spPr>
        <p:txBody>
          <a:bodyPr wrap="square">
            <a:spAutoFit/>
          </a:bodyPr>
          <a:lstStyle/>
          <a:p>
            <a:pPr algn="just"/>
            <a:r>
              <a:rPr lang="it-IT" sz="1600" dirty="0"/>
              <a:t>La parte </a:t>
            </a:r>
            <a:r>
              <a:rPr lang="it-IT" sz="1600" b="1" dirty="0"/>
              <a:t>Obiettivi e azioni professionali</a:t>
            </a:r>
            <a:r>
              <a:rPr lang="it-IT" sz="1600" dirty="0"/>
              <a:t> consente al Dirigente Scolastico di elencare le azioni professionali, collegate con gli obiettivi di processo del </a:t>
            </a:r>
            <a:r>
              <a:rPr lang="it-IT" sz="1600" dirty="0" smtClean="0"/>
              <a:t>RAV </a:t>
            </a:r>
            <a:r>
              <a:rPr lang="it-IT" sz="1600" dirty="0"/>
              <a:t>per il perseguimento degli obiettivi di miglioramento della scuola inseriti nella lettera di incarico. </a:t>
            </a:r>
          </a:p>
        </p:txBody>
      </p:sp>
      <p:sp>
        <p:nvSpPr>
          <p:cNvPr id="36" name="Title 3"/>
          <p:cNvSpPr txBox="1">
            <a:spLocks/>
          </p:cNvSpPr>
          <p:nvPr/>
        </p:nvSpPr>
        <p:spPr bwMode="black">
          <a:xfrm>
            <a:off x="143265"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smtClean="0">
                <a:solidFill>
                  <a:srgbClr val="0A7736"/>
                </a:solidFill>
                <a:ea typeface="HP Simplified"/>
              </a:rPr>
              <a:t>Parte </a:t>
            </a:r>
            <a:r>
              <a:rPr lang="en-US" sz="2000" b="1" dirty="0" err="1" smtClean="0">
                <a:solidFill>
                  <a:srgbClr val="0A7736"/>
                </a:solidFill>
                <a:ea typeface="HP Simplified"/>
              </a:rPr>
              <a:t>terza</a:t>
            </a:r>
            <a:r>
              <a:rPr lang="en-US" sz="2000" b="1" dirty="0" smtClean="0">
                <a:solidFill>
                  <a:srgbClr val="0A7736"/>
                </a:solidFill>
                <a:ea typeface="HP Simplified"/>
              </a:rPr>
              <a:t> -</a:t>
            </a:r>
            <a:r>
              <a:rPr lang="it-IT" sz="2000" b="1" dirty="0" smtClean="0">
                <a:solidFill>
                  <a:srgbClr val="0A7736"/>
                </a:solidFill>
                <a:ea typeface="HP Simplified"/>
              </a:rPr>
              <a:t> </a:t>
            </a:r>
            <a:r>
              <a:rPr lang="it-IT" sz="2000" b="1" dirty="0">
                <a:solidFill>
                  <a:srgbClr val="0A7736"/>
                </a:solidFill>
                <a:ea typeface="HP Simplified"/>
              </a:rPr>
              <a:t>Obiettivi </a:t>
            </a:r>
            <a:r>
              <a:rPr lang="it-IT" sz="2000" b="1" dirty="0" smtClean="0">
                <a:solidFill>
                  <a:srgbClr val="0A7736"/>
                </a:solidFill>
                <a:ea typeface="HP Simplified"/>
              </a:rPr>
              <a:t>e azioni professionali</a:t>
            </a:r>
            <a:endParaRPr lang="en-US" altLang="it-IT" sz="2000" b="1" dirty="0">
              <a:solidFill>
                <a:srgbClr val="0A7736"/>
              </a:solidFill>
              <a:ea typeface="HP Simplified"/>
            </a:endParaRPr>
          </a:p>
        </p:txBody>
      </p:sp>
      <p:sp>
        <p:nvSpPr>
          <p:cNvPr id="33" name="CasellaDiTesto 32"/>
          <p:cNvSpPr txBox="1"/>
          <p:nvPr/>
        </p:nvSpPr>
        <p:spPr>
          <a:xfrm>
            <a:off x="2154804" y="3347500"/>
            <a:ext cx="1264258" cy="933589"/>
          </a:xfrm>
          <a:prstGeom prst="rect">
            <a:avLst/>
          </a:prstGeom>
          <a:solidFill>
            <a:schemeClr val="accent6">
              <a:lumMod val="75000"/>
            </a:schemeClr>
          </a:solidFill>
        </p:spPr>
        <p:txBody>
          <a:bodyPr wrap="square" rtlCol="0">
            <a:spAutoFit/>
          </a:bodyPr>
          <a:lstStyle/>
          <a:p>
            <a:pPr marL="0" algn="ctr" defTabSz="430213">
              <a:spcAft>
                <a:spcPts val="400"/>
              </a:spcAft>
              <a:buSzPct val="100000"/>
            </a:pPr>
            <a:endParaRPr lang="it-IT" sz="1600" b="1" dirty="0" smtClean="0">
              <a:solidFill>
                <a:schemeClr val="accent6">
                  <a:lumMod val="50000"/>
                </a:schemeClr>
              </a:solidFill>
              <a:latin typeface="HP Simplified" pitchFamily="34" charset="0"/>
              <a:cs typeface="HP Simplified" pitchFamily="34" charset="0"/>
            </a:endParaRPr>
          </a:p>
          <a:p>
            <a:pPr marL="0" algn="ctr" defTabSz="430213">
              <a:spcAft>
                <a:spcPts val="400"/>
              </a:spcAft>
              <a:buSzPct val="100000"/>
            </a:pPr>
            <a:r>
              <a:rPr lang="it-IT" sz="1600" b="1" dirty="0" smtClean="0">
                <a:solidFill>
                  <a:schemeClr val="bg1"/>
                </a:solidFill>
                <a:latin typeface="HP Simplified" pitchFamily="34" charset="0"/>
                <a:cs typeface="HP Simplified" pitchFamily="34" charset="0"/>
              </a:rPr>
              <a:t>Repertorio</a:t>
            </a:r>
          </a:p>
          <a:p>
            <a:pPr marL="0" algn="ctr" defTabSz="430213">
              <a:spcAft>
                <a:spcPts val="400"/>
              </a:spcAft>
              <a:buSzPct val="100000"/>
            </a:pPr>
            <a:endParaRPr lang="it-IT" sz="1600" b="1" dirty="0" smtClean="0">
              <a:solidFill>
                <a:schemeClr val="accent6">
                  <a:lumMod val="50000"/>
                </a:schemeClr>
              </a:solidFill>
              <a:latin typeface="HP Simplified" pitchFamily="34" charset="0"/>
              <a:cs typeface="HP Simplified" pitchFamily="34" charset="0"/>
            </a:endParaRPr>
          </a:p>
        </p:txBody>
      </p:sp>
    </p:spTree>
    <p:extLst>
      <p:ext uri="{BB962C8B-B14F-4D97-AF65-F5344CB8AC3E}">
        <p14:creationId xmlns:p14="http://schemas.microsoft.com/office/powerpoint/2010/main" val="1532566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34231" y="532736"/>
            <a:ext cx="5592942" cy="2401295"/>
          </a:xfrm>
          <a:prstGeom prst="rect">
            <a:avLst/>
          </a:prstGeom>
          <a:solidFill>
            <a:srgbClr val="CBDA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600"/>
          </a:p>
        </p:txBody>
      </p:sp>
      <p:sp>
        <p:nvSpPr>
          <p:cNvPr id="20" name="Rectangle 2"/>
          <p:cNvSpPr>
            <a:spLocks noChangeArrowheads="1"/>
          </p:cNvSpPr>
          <p:nvPr/>
        </p:nvSpPr>
        <p:spPr bwMode="auto">
          <a:xfrm>
            <a:off x="1078874" y="17671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600"/>
          </a:p>
        </p:txBody>
      </p:sp>
      <p:sp>
        <p:nvSpPr>
          <p:cNvPr id="31" name="Rettangolo arrotondato 3"/>
          <p:cNvSpPr/>
          <p:nvPr/>
        </p:nvSpPr>
        <p:spPr>
          <a:xfrm>
            <a:off x="3926017" y="644372"/>
            <a:ext cx="1733757" cy="1066663"/>
          </a:xfrm>
          <a:prstGeom prst="roundRect">
            <a:avLst/>
          </a:prstGeom>
          <a:solidFill>
            <a:schemeClr val="bg1"/>
          </a:solidFill>
          <a:ln>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b="1" dirty="0" smtClean="0">
                <a:solidFill>
                  <a:srgbClr val="0A7736"/>
                </a:solidFill>
                <a:latin typeface="Arial" panose="020B0604020202020204" pitchFamily="34" charset="0"/>
                <a:cs typeface="Arial" panose="020B0604020202020204" pitchFamily="34" charset="0"/>
              </a:rPr>
              <a:t>Priorità n. 1</a:t>
            </a:r>
            <a:endParaRPr lang="it-IT" sz="1200" dirty="0" smtClean="0">
              <a:solidFill>
                <a:srgbClr val="0A7736"/>
              </a:solidFill>
              <a:latin typeface="Arial" panose="020B0604020202020204" pitchFamily="34" charset="0"/>
              <a:cs typeface="Arial" panose="020B0604020202020204" pitchFamily="34" charset="0"/>
            </a:endParaRPr>
          </a:p>
          <a:p>
            <a:pPr algn="ctr"/>
            <a:r>
              <a:rPr lang="it-IT" sz="1200" dirty="0" smtClean="0">
                <a:solidFill>
                  <a:srgbClr val="0A7736"/>
                </a:solidFill>
                <a:latin typeface="Arial" panose="020B0604020202020204" pitchFamily="34" charset="0"/>
                <a:cs typeface="Arial" panose="020B0604020202020204" pitchFamily="34" charset="0"/>
              </a:rPr>
              <a:t>(.) </a:t>
            </a:r>
            <a:endParaRPr lang="it-IT" sz="1200" dirty="0">
              <a:solidFill>
                <a:srgbClr val="0A7736"/>
              </a:solidFill>
              <a:latin typeface="Arial" panose="020B0604020202020204" pitchFamily="34" charset="0"/>
              <a:cs typeface="Arial" panose="020B0604020202020204" pitchFamily="34" charset="0"/>
            </a:endParaRPr>
          </a:p>
        </p:txBody>
      </p:sp>
      <p:sp>
        <p:nvSpPr>
          <p:cNvPr id="32" name="Freccia a destra 5"/>
          <p:cNvSpPr/>
          <p:nvPr/>
        </p:nvSpPr>
        <p:spPr>
          <a:xfrm>
            <a:off x="843651" y="889455"/>
            <a:ext cx="2892232" cy="447138"/>
          </a:xfrm>
          <a:prstGeom prst="homePlate">
            <a:avLst/>
          </a:prstGeom>
          <a:solidFill>
            <a:srgbClr val="0A7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bg1"/>
                </a:solidFill>
                <a:latin typeface="Arial" panose="020B0604020202020204" pitchFamily="34" charset="0"/>
                <a:cs typeface="Arial" panose="020B0604020202020204" pitchFamily="34" charset="0"/>
              </a:rPr>
              <a:t>Area di processo: Continuità e orientamento</a:t>
            </a:r>
            <a:endParaRPr lang="it-IT" sz="1200" b="1" dirty="0">
              <a:solidFill>
                <a:schemeClr val="bg1"/>
              </a:solidFill>
              <a:latin typeface="Arial" panose="020B0604020202020204" pitchFamily="34" charset="0"/>
              <a:cs typeface="Arial" panose="020B0604020202020204" pitchFamily="34" charset="0"/>
            </a:endParaRPr>
          </a:p>
        </p:txBody>
      </p:sp>
      <p:sp>
        <p:nvSpPr>
          <p:cNvPr id="35" name="Rettangolo arrotondato 4"/>
          <p:cNvSpPr/>
          <p:nvPr/>
        </p:nvSpPr>
        <p:spPr>
          <a:xfrm>
            <a:off x="3926017" y="1790260"/>
            <a:ext cx="1733757" cy="993206"/>
          </a:xfrm>
          <a:prstGeom prst="roundRect">
            <a:avLst/>
          </a:prstGeom>
          <a:solidFill>
            <a:schemeClr val="bg1"/>
          </a:solidFill>
          <a:ln>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A7736"/>
                </a:solidFill>
                <a:latin typeface="Arial" panose="020B0604020202020204" pitchFamily="34" charset="0"/>
                <a:cs typeface="Arial" panose="020B0604020202020204" pitchFamily="34" charset="0"/>
              </a:rPr>
              <a:t>Priorità n. 2</a:t>
            </a:r>
            <a:endParaRPr lang="it-IT" sz="1200" dirty="0" smtClean="0">
              <a:solidFill>
                <a:srgbClr val="0A7736"/>
              </a:solidFill>
              <a:latin typeface="Arial" panose="020B0604020202020204" pitchFamily="34" charset="0"/>
              <a:cs typeface="Arial" panose="020B0604020202020204" pitchFamily="34" charset="0"/>
            </a:endParaRPr>
          </a:p>
          <a:p>
            <a:pPr algn="ctr"/>
            <a:r>
              <a:rPr lang="it-IT" sz="1200" dirty="0" smtClean="0">
                <a:solidFill>
                  <a:srgbClr val="0A7736"/>
                </a:solidFill>
                <a:latin typeface="Arial" panose="020B0604020202020204" pitchFamily="34" charset="0"/>
                <a:cs typeface="Arial" panose="020B0604020202020204" pitchFamily="34" charset="0"/>
              </a:rPr>
              <a:t>(…) </a:t>
            </a:r>
            <a:endParaRPr lang="it-IT" sz="1200" dirty="0">
              <a:solidFill>
                <a:srgbClr val="0A7736"/>
              </a:solidFill>
              <a:latin typeface="Arial" panose="020B0604020202020204" pitchFamily="34" charset="0"/>
              <a:cs typeface="Arial" panose="020B0604020202020204" pitchFamily="34" charset="0"/>
            </a:endParaRPr>
          </a:p>
        </p:txBody>
      </p:sp>
      <p:sp>
        <p:nvSpPr>
          <p:cNvPr id="37" name="Freccia a destra 6"/>
          <p:cNvSpPr/>
          <p:nvPr/>
        </p:nvSpPr>
        <p:spPr>
          <a:xfrm>
            <a:off x="910083" y="1640598"/>
            <a:ext cx="2892232" cy="447138"/>
          </a:xfrm>
          <a:prstGeom prst="homePlate">
            <a:avLst/>
          </a:prstGeom>
          <a:solidFill>
            <a:srgbClr val="0A7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bg1"/>
                </a:solidFill>
                <a:latin typeface="Arial" panose="020B0604020202020204" pitchFamily="34" charset="0"/>
                <a:cs typeface="Arial" panose="020B0604020202020204" pitchFamily="34" charset="0"/>
              </a:rPr>
              <a:t>Area di processo: Ambiente di apprendimento</a:t>
            </a:r>
            <a:endParaRPr lang="it-IT" sz="1200" b="1" dirty="0">
              <a:solidFill>
                <a:schemeClr val="bg1"/>
              </a:solidFill>
              <a:latin typeface="Arial" panose="020B0604020202020204" pitchFamily="34" charset="0"/>
              <a:cs typeface="Arial" panose="020B0604020202020204" pitchFamily="34" charset="0"/>
            </a:endParaRPr>
          </a:p>
        </p:txBody>
      </p:sp>
      <p:sp>
        <p:nvSpPr>
          <p:cNvPr id="53" name="CasellaDiTesto 45"/>
          <p:cNvSpPr txBox="1"/>
          <p:nvPr/>
        </p:nvSpPr>
        <p:spPr>
          <a:xfrm>
            <a:off x="96135" y="477777"/>
            <a:ext cx="1330945" cy="400110"/>
          </a:xfrm>
          <a:prstGeom prst="rect">
            <a:avLst/>
          </a:prstGeom>
          <a:noFill/>
        </p:spPr>
        <p:txBody>
          <a:bodyPr wrap="square" rtlCol="0">
            <a:spAutoFit/>
          </a:bodyPr>
          <a:lstStyle/>
          <a:p>
            <a:pPr algn="ctr"/>
            <a:r>
              <a:rPr lang="it-IT" sz="2000" b="1" u="sng" dirty="0" smtClean="0">
                <a:solidFill>
                  <a:srgbClr val="0A7736"/>
                </a:solidFill>
              </a:rPr>
              <a:t>RAV</a:t>
            </a:r>
            <a:endParaRPr lang="it-IT" sz="2000" b="1" u="sng" dirty="0">
              <a:solidFill>
                <a:srgbClr val="0A7736"/>
              </a:solidFill>
            </a:endParaRPr>
          </a:p>
        </p:txBody>
      </p:sp>
      <p:sp>
        <p:nvSpPr>
          <p:cNvPr id="42" name="CasellaDiTesto 24"/>
          <p:cNvSpPr txBox="1"/>
          <p:nvPr/>
        </p:nvSpPr>
        <p:spPr>
          <a:xfrm>
            <a:off x="620201" y="3411111"/>
            <a:ext cx="5063849" cy="1232452"/>
          </a:xfrm>
          <a:prstGeom prst="rect">
            <a:avLst/>
          </a:prstGeom>
          <a:solidFill>
            <a:schemeClr val="bg1"/>
          </a:solidFill>
          <a:ln w="25400" cmpd="sng">
            <a:solidFill>
              <a:srgbClr val="0A7736"/>
            </a:solidFill>
            <a:prstDash val="solid"/>
          </a:ln>
        </p:spPr>
        <p:txBody>
          <a:bodyPr wrap="square" rtlCol="0">
            <a:noAutofit/>
          </a:bodyPr>
          <a:lstStyle/>
          <a:p>
            <a:pPr algn="ctr"/>
            <a:r>
              <a:rPr lang="it-IT" sz="1600" b="1" dirty="0">
                <a:solidFill>
                  <a:srgbClr val="0A7736"/>
                </a:solidFill>
              </a:rPr>
              <a:t>Repertorio: Azioni esemplificative</a:t>
            </a:r>
            <a:endParaRPr lang="it-IT" sz="1600" b="1" dirty="0" smtClean="0">
              <a:solidFill>
                <a:srgbClr val="0A7736"/>
              </a:solidFill>
            </a:endParaRPr>
          </a:p>
          <a:p>
            <a:pPr algn="ctr"/>
            <a:r>
              <a:rPr lang="it-IT" b="1" dirty="0" smtClean="0">
                <a:solidFill>
                  <a:srgbClr val="0A7736"/>
                </a:solidFill>
              </a:rPr>
              <a:t>----------    -----------    </a:t>
            </a:r>
          </a:p>
          <a:p>
            <a:pPr algn="ctr"/>
            <a:r>
              <a:rPr lang="it-IT" b="1" dirty="0" smtClean="0">
                <a:solidFill>
                  <a:srgbClr val="0A7736"/>
                </a:solidFill>
              </a:rPr>
              <a:t>----------    ----------</a:t>
            </a:r>
          </a:p>
          <a:p>
            <a:pPr algn="ctr"/>
            <a:endParaRPr lang="it-IT" b="1" dirty="0" smtClean="0">
              <a:solidFill>
                <a:srgbClr val="0A7736"/>
              </a:solidFill>
            </a:endParaRPr>
          </a:p>
        </p:txBody>
      </p:sp>
      <p:sp>
        <p:nvSpPr>
          <p:cNvPr id="76" name="Rectangle 75"/>
          <p:cNvSpPr/>
          <p:nvPr/>
        </p:nvSpPr>
        <p:spPr>
          <a:xfrm>
            <a:off x="5897217" y="1000987"/>
            <a:ext cx="3006528" cy="3293209"/>
          </a:xfrm>
          <a:prstGeom prst="rect">
            <a:avLst/>
          </a:prstGeom>
        </p:spPr>
        <p:txBody>
          <a:bodyPr wrap="square">
            <a:spAutoFit/>
          </a:bodyPr>
          <a:lstStyle/>
          <a:p>
            <a:pPr algn="just">
              <a:spcAft>
                <a:spcPts val="0"/>
              </a:spcAft>
            </a:pPr>
            <a:r>
              <a:rPr lang="it-IT" sz="1600" dirty="0" smtClean="0">
                <a:ea typeface="Times New Roman" panose="02020603050405020304" pitchFamily="18" charset="0"/>
              </a:rPr>
              <a:t>Esclusivamente allo scopo di supportare </a:t>
            </a:r>
            <a:r>
              <a:rPr lang="it-IT" sz="1600" dirty="0">
                <a:ea typeface="Times New Roman" panose="02020603050405020304" pitchFamily="18" charset="0"/>
              </a:rPr>
              <a:t>il </a:t>
            </a:r>
            <a:r>
              <a:rPr lang="it-IT" sz="1600" dirty="0" smtClean="0">
                <a:ea typeface="Times New Roman" panose="02020603050405020304" pitchFamily="18" charset="0"/>
              </a:rPr>
              <a:t>Ds </a:t>
            </a:r>
            <a:r>
              <a:rPr lang="it-IT" sz="1600" dirty="0">
                <a:ea typeface="Times New Roman" panose="02020603050405020304" pitchFamily="18" charset="0"/>
              </a:rPr>
              <a:t>nella compilazione </a:t>
            </a:r>
            <a:r>
              <a:rPr lang="it-IT" sz="1600" dirty="0" smtClean="0">
                <a:ea typeface="Times New Roman" panose="02020603050405020304" pitchFamily="18" charset="0"/>
              </a:rPr>
              <a:t>della terza parte del </a:t>
            </a:r>
            <a:r>
              <a:rPr lang="it-IT" sz="1600" dirty="0">
                <a:ea typeface="Times New Roman" panose="02020603050405020304" pitchFamily="18" charset="0"/>
              </a:rPr>
              <a:t>Portfolio e suggerire delle possibili esemplificazioni </a:t>
            </a:r>
            <a:r>
              <a:rPr lang="it-IT" sz="1600" dirty="0" smtClean="0">
                <a:ea typeface="Times New Roman" panose="02020603050405020304" pitchFamily="18" charset="0"/>
              </a:rPr>
              <a:t>pratiche viene messo a disposizione (allegato n° 3) il </a:t>
            </a:r>
            <a:r>
              <a:rPr lang="it-IT" sz="1600" b="1" dirty="0" smtClean="0">
                <a:ea typeface="Times New Roman" panose="02020603050405020304" pitchFamily="18" charset="0"/>
              </a:rPr>
              <a:t>Repertorio del ds</a:t>
            </a:r>
            <a:r>
              <a:rPr lang="it-IT" sz="1600" dirty="0" smtClean="0">
                <a:ea typeface="Times New Roman" panose="02020603050405020304" pitchFamily="18" charset="0"/>
              </a:rPr>
              <a:t>, che</a:t>
            </a:r>
            <a:r>
              <a:rPr lang="it-IT" sz="1600" b="1" dirty="0" smtClean="0">
                <a:ea typeface="Times New Roman" panose="02020603050405020304" pitchFamily="18" charset="0"/>
              </a:rPr>
              <a:t> </a:t>
            </a:r>
            <a:r>
              <a:rPr lang="it-IT" sz="1600" dirty="0" smtClean="0">
                <a:ea typeface="Times New Roman" panose="02020603050405020304" pitchFamily="18" charset="0"/>
              </a:rPr>
              <a:t>offre </a:t>
            </a:r>
            <a:r>
              <a:rPr lang="it-IT" sz="1600" dirty="0">
                <a:ea typeface="Times New Roman" panose="02020603050405020304" pitchFamily="18" charset="0"/>
              </a:rPr>
              <a:t>un insieme sufficientemente ricco e </a:t>
            </a:r>
            <a:r>
              <a:rPr lang="it-IT" sz="1600" dirty="0" smtClean="0">
                <a:ea typeface="Times New Roman" panose="02020603050405020304" pitchFamily="18" charset="0"/>
              </a:rPr>
              <a:t>articolato delle </a:t>
            </a:r>
            <a:r>
              <a:rPr lang="it-IT" sz="1600" dirty="0">
                <a:ea typeface="Times New Roman" panose="02020603050405020304" pitchFamily="18" charset="0"/>
              </a:rPr>
              <a:t>azioni che possono essere realizzate per il perseguimento degli obiettivi di processo</a:t>
            </a:r>
            <a:r>
              <a:rPr lang="it-IT" sz="1600" dirty="0" smtClean="0">
                <a:ea typeface="Times New Roman" panose="02020603050405020304" pitchFamily="18" charset="0"/>
              </a:rPr>
              <a:t>.</a:t>
            </a:r>
            <a:endParaRPr lang="it-IT" sz="1600" dirty="0">
              <a:effectLst/>
              <a:ea typeface="Times New Roman" panose="02020603050405020304" pitchFamily="18" charset="0"/>
            </a:endParaRPr>
          </a:p>
        </p:txBody>
      </p:sp>
      <p:sp>
        <p:nvSpPr>
          <p:cNvPr id="19" name="Title 3"/>
          <p:cNvSpPr txBox="1">
            <a:spLocks/>
          </p:cNvSpPr>
          <p:nvPr/>
        </p:nvSpPr>
        <p:spPr bwMode="black">
          <a:xfrm>
            <a:off x="143265"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smtClean="0">
                <a:solidFill>
                  <a:srgbClr val="0A7736"/>
                </a:solidFill>
                <a:ea typeface="HP Simplified"/>
              </a:rPr>
              <a:t>Parte </a:t>
            </a:r>
            <a:r>
              <a:rPr lang="en-US" sz="2000" b="1" dirty="0" err="1" smtClean="0">
                <a:solidFill>
                  <a:srgbClr val="0A7736"/>
                </a:solidFill>
                <a:ea typeface="HP Simplified"/>
              </a:rPr>
              <a:t>terza</a:t>
            </a:r>
            <a:r>
              <a:rPr lang="en-US" sz="2000" b="1" dirty="0" smtClean="0">
                <a:solidFill>
                  <a:srgbClr val="0A7736"/>
                </a:solidFill>
                <a:ea typeface="HP Simplified"/>
              </a:rPr>
              <a:t> -</a:t>
            </a:r>
            <a:r>
              <a:rPr lang="it-IT" sz="2000" b="1" dirty="0" smtClean="0">
                <a:solidFill>
                  <a:srgbClr val="0A7736"/>
                </a:solidFill>
                <a:ea typeface="HP Simplified"/>
              </a:rPr>
              <a:t> </a:t>
            </a:r>
            <a:r>
              <a:rPr lang="it-IT" sz="2000" b="1" dirty="0">
                <a:solidFill>
                  <a:srgbClr val="0A7736"/>
                </a:solidFill>
                <a:ea typeface="HP Simplified"/>
              </a:rPr>
              <a:t>Obiettivi </a:t>
            </a:r>
            <a:r>
              <a:rPr lang="it-IT" sz="2000" b="1" dirty="0" smtClean="0">
                <a:solidFill>
                  <a:srgbClr val="0A7736"/>
                </a:solidFill>
                <a:ea typeface="HP Simplified"/>
              </a:rPr>
              <a:t>e azioni professionali</a:t>
            </a:r>
            <a:endParaRPr lang="en-US" altLang="it-IT" sz="2000" b="1" dirty="0">
              <a:solidFill>
                <a:srgbClr val="0A7736"/>
              </a:solidFill>
              <a:ea typeface="HP Simplified"/>
            </a:endParaRPr>
          </a:p>
        </p:txBody>
      </p:sp>
      <p:sp>
        <p:nvSpPr>
          <p:cNvPr id="17" name="Freccia a destra 16"/>
          <p:cNvSpPr/>
          <p:nvPr/>
        </p:nvSpPr>
        <p:spPr>
          <a:xfrm rot="5400000">
            <a:off x="1606979" y="2402111"/>
            <a:ext cx="1256304" cy="761695"/>
          </a:xfrm>
          <a:prstGeom prst="rightArrow">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98754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bwMode="black">
          <a:xfrm>
            <a:off x="341088" y="-2080"/>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Parte terza </a:t>
            </a:r>
            <a:r>
              <a:rPr lang="en-US" sz="2000" b="1" dirty="0" smtClean="0">
                <a:solidFill>
                  <a:srgbClr val="0A7736"/>
                </a:solidFill>
                <a:ea typeface="HP Simplified"/>
              </a:rPr>
              <a:t>-</a:t>
            </a:r>
            <a:r>
              <a:rPr lang="it-IT" sz="2000" b="1" dirty="0">
                <a:solidFill>
                  <a:srgbClr val="0A7736"/>
                </a:solidFill>
                <a:ea typeface="HP Simplified"/>
              </a:rPr>
              <a:t> Obiettivi e azioni professionali</a:t>
            </a:r>
            <a:endParaRPr lang="en-US" altLang="it-IT" sz="2000" b="1" dirty="0">
              <a:solidFill>
                <a:srgbClr val="0A7736"/>
              </a:solidFill>
              <a:ea typeface="HP Simplified"/>
            </a:endParaRPr>
          </a:p>
        </p:txBody>
      </p:sp>
      <p:sp>
        <p:nvSpPr>
          <p:cNvPr id="24" name="Rectangle 23"/>
          <p:cNvSpPr/>
          <p:nvPr/>
        </p:nvSpPr>
        <p:spPr>
          <a:xfrm>
            <a:off x="341088" y="787402"/>
            <a:ext cx="5003800" cy="444500"/>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latin typeface="Arial" panose="020B0604020202020204" pitchFamily="34" charset="0"/>
                <a:cs typeface="Arial" panose="020B0604020202020204" pitchFamily="34" charset="0"/>
              </a:rPr>
              <a:t>Sezione di caricamento dei documenti</a:t>
            </a:r>
            <a:endParaRPr lang="it-IT" sz="1400" b="1" dirty="0">
              <a:latin typeface="Arial" panose="020B0604020202020204" pitchFamily="34" charset="0"/>
              <a:cs typeface="Arial" panose="020B0604020202020204" pitchFamily="34" charset="0"/>
            </a:endParaRPr>
          </a:p>
        </p:txBody>
      </p:sp>
      <p:sp>
        <p:nvSpPr>
          <p:cNvPr id="25" name="Rectangle 24"/>
          <p:cNvSpPr/>
          <p:nvPr/>
        </p:nvSpPr>
        <p:spPr>
          <a:xfrm>
            <a:off x="341088" y="1320801"/>
            <a:ext cx="1821543" cy="1233258"/>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AutoNum type="arabicPeriod"/>
            </a:pPr>
            <a:r>
              <a:rPr lang="it-IT" sz="1400" b="1" dirty="0" smtClean="0">
                <a:latin typeface="Arial" panose="020B0604020202020204" pitchFamily="34" charset="0"/>
                <a:cs typeface="Arial" panose="020B0604020202020204" pitchFamily="34" charset="0"/>
              </a:rPr>
              <a:t>Documenti </a:t>
            </a:r>
            <a:r>
              <a:rPr lang="it-IT" sz="1400" b="1" dirty="0" err="1" smtClean="0">
                <a:latin typeface="Arial" panose="020B0604020202020204" pitchFamily="34" charset="0"/>
                <a:cs typeface="Arial" panose="020B0604020202020204" pitchFamily="34" charset="0"/>
              </a:rPr>
              <a:t>pre-caricati</a:t>
            </a:r>
            <a:r>
              <a:rPr lang="it-IT" sz="1400" b="1" dirty="0" smtClean="0">
                <a:latin typeface="Arial" panose="020B0604020202020204" pitchFamily="34" charset="0"/>
                <a:cs typeface="Arial" panose="020B0604020202020204" pitchFamily="34" charset="0"/>
              </a:rPr>
              <a:t> nel Portfolio</a:t>
            </a:r>
            <a:endParaRPr lang="it-IT" sz="1400" b="1" dirty="0">
              <a:latin typeface="Arial" panose="020B0604020202020204" pitchFamily="34" charset="0"/>
              <a:cs typeface="Arial" panose="020B0604020202020204" pitchFamily="34" charset="0"/>
            </a:endParaRPr>
          </a:p>
        </p:txBody>
      </p:sp>
      <p:sp>
        <p:nvSpPr>
          <p:cNvPr id="48" name="Rectangle 47"/>
          <p:cNvSpPr/>
          <p:nvPr/>
        </p:nvSpPr>
        <p:spPr>
          <a:xfrm>
            <a:off x="341087" y="2612117"/>
            <a:ext cx="1821543" cy="1169554"/>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latin typeface="Arial" panose="020B0604020202020204" pitchFamily="34" charset="0"/>
                <a:cs typeface="Arial" panose="020B0604020202020204" pitchFamily="34" charset="0"/>
              </a:rPr>
              <a:t>2. Documenti da caricare</a:t>
            </a:r>
            <a:endParaRPr lang="it-IT" sz="1400" b="1" dirty="0">
              <a:latin typeface="Arial" panose="020B0604020202020204" pitchFamily="34" charset="0"/>
              <a:cs typeface="Arial" panose="020B0604020202020204" pitchFamily="34" charset="0"/>
            </a:endParaRPr>
          </a:p>
        </p:txBody>
      </p:sp>
      <p:sp>
        <p:nvSpPr>
          <p:cNvPr id="49" name="Rectangle 48"/>
          <p:cNvSpPr/>
          <p:nvPr/>
        </p:nvSpPr>
        <p:spPr>
          <a:xfrm>
            <a:off x="341086" y="3817955"/>
            <a:ext cx="1821543" cy="523220"/>
          </a:xfrm>
          <a:prstGeom prst="rect">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latin typeface="Arial" panose="020B0604020202020204" pitchFamily="34" charset="0"/>
                <a:cs typeface="Arial" panose="020B0604020202020204" pitchFamily="34" charset="0"/>
              </a:rPr>
              <a:t>3. Altra documentazione</a:t>
            </a:r>
            <a:endParaRPr lang="it-IT" sz="1400" b="1" dirty="0">
              <a:latin typeface="Arial" panose="020B0604020202020204" pitchFamily="34" charset="0"/>
              <a:cs typeface="Arial" panose="020B0604020202020204" pitchFamily="34" charset="0"/>
            </a:endParaRPr>
          </a:p>
        </p:txBody>
      </p:sp>
      <p:sp>
        <p:nvSpPr>
          <p:cNvPr id="3" name="Rectangle 2"/>
          <p:cNvSpPr/>
          <p:nvPr/>
        </p:nvSpPr>
        <p:spPr>
          <a:xfrm>
            <a:off x="2195286" y="1320801"/>
            <a:ext cx="3149602" cy="1233258"/>
          </a:xfrm>
          <a:prstGeom prst="rect">
            <a:avLst/>
          </a:prstGeom>
          <a:ln>
            <a:solidFill>
              <a:srgbClr val="0A7736"/>
            </a:solidFill>
          </a:ln>
        </p:spPr>
        <p:txBody>
          <a:bodyPr wrap="square">
            <a:noAutofit/>
          </a:bodyPr>
          <a:lstStyle/>
          <a:p>
            <a:pPr marL="174625" lvl="0" indent="-174625">
              <a:spcAft>
                <a:spcPts val="0"/>
              </a:spcAft>
              <a:buSzPts val="1000"/>
              <a:buFont typeface="Wingdings" panose="05000000000000000000" pitchFamily="2" charset="2"/>
              <a:buChar char=""/>
            </a:pPr>
            <a:r>
              <a:rPr lang="it-IT" sz="1400" dirty="0">
                <a:ea typeface="Times New Roman" panose="02020603050405020304" pitchFamily="18" charset="0"/>
              </a:rPr>
              <a:t>PTOF</a:t>
            </a:r>
          </a:p>
          <a:p>
            <a:pPr marL="174625" lvl="0" indent="-174625">
              <a:spcAft>
                <a:spcPts val="0"/>
              </a:spcAft>
              <a:buSzPts val="1000"/>
              <a:buFont typeface="Wingdings" panose="05000000000000000000" pitchFamily="2" charset="2"/>
              <a:buChar char=""/>
            </a:pPr>
            <a:r>
              <a:rPr lang="it-IT" sz="1400" dirty="0">
                <a:ea typeface="Times New Roman" panose="02020603050405020304" pitchFamily="18" charset="0"/>
              </a:rPr>
              <a:t>RAV</a:t>
            </a:r>
          </a:p>
          <a:p>
            <a:pPr marL="174625" lvl="0" indent="-174625">
              <a:spcAft>
                <a:spcPts val="0"/>
              </a:spcAft>
              <a:buSzPts val="1000"/>
              <a:buFont typeface="Wingdings" panose="05000000000000000000" pitchFamily="2" charset="2"/>
              <a:buChar char=""/>
            </a:pPr>
            <a:r>
              <a:rPr lang="it-IT" sz="1400" dirty="0" err="1">
                <a:ea typeface="Times New Roman" panose="02020603050405020304" pitchFamily="18" charset="0"/>
              </a:rPr>
              <a:t>PdM</a:t>
            </a:r>
            <a:r>
              <a:rPr lang="it-IT" sz="1400" dirty="0">
                <a:ea typeface="Times New Roman" panose="02020603050405020304" pitchFamily="18" charset="0"/>
              </a:rPr>
              <a:t> </a:t>
            </a:r>
          </a:p>
          <a:p>
            <a:pPr marL="174625" lvl="0" indent="-174625">
              <a:spcAft>
                <a:spcPts val="0"/>
              </a:spcAft>
              <a:buSzPts val="1000"/>
              <a:buFont typeface="Wingdings" panose="05000000000000000000" pitchFamily="2" charset="2"/>
              <a:buChar char=""/>
            </a:pPr>
            <a:r>
              <a:rPr lang="it-IT" sz="1400" dirty="0" smtClean="0">
                <a:ea typeface="Times New Roman" panose="02020603050405020304" pitchFamily="18" charset="0"/>
              </a:rPr>
              <a:t>Monitoraggi/questionari</a:t>
            </a:r>
          </a:p>
          <a:p>
            <a:pPr marL="174625" lvl="0" indent="-174625">
              <a:spcAft>
                <a:spcPts val="0"/>
              </a:spcAft>
              <a:buSzPts val="1000"/>
              <a:buFont typeface="Wingdings" panose="05000000000000000000" pitchFamily="2" charset="2"/>
              <a:buChar char=""/>
            </a:pPr>
            <a:r>
              <a:rPr lang="it-IT" sz="1400" dirty="0" smtClean="0">
                <a:ea typeface="Times New Roman" panose="02020603050405020304" pitchFamily="18" charset="0"/>
              </a:rPr>
              <a:t>---------</a:t>
            </a:r>
          </a:p>
        </p:txBody>
      </p:sp>
      <p:sp>
        <p:nvSpPr>
          <p:cNvPr id="4" name="Rectangle 3"/>
          <p:cNvSpPr/>
          <p:nvPr/>
        </p:nvSpPr>
        <p:spPr>
          <a:xfrm>
            <a:off x="2195286" y="2612120"/>
            <a:ext cx="3149602" cy="1169551"/>
          </a:xfrm>
          <a:prstGeom prst="rect">
            <a:avLst/>
          </a:prstGeom>
          <a:ln>
            <a:solidFill>
              <a:srgbClr val="0A7736"/>
            </a:solidFill>
          </a:ln>
        </p:spPr>
        <p:txBody>
          <a:bodyPr wrap="square">
            <a:spAutoFit/>
          </a:bodyPr>
          <a:lstStyle/>
          <a:p>
            <a:pPr marL="174625" indent="-174625">
              <a:spcAft>
                <a:spcPts val="0"/>
              </a:spcAft>
              <a:buSzPts val="1000"/>
              <a:buFont typeface="Wingdings" panose="05000000000000000000" pitchFamily="2" charset="2"/>
              <a:buChar char=""/>
            </a:pPr>
            <a:r>
              <a:rPr lang="it-IT" sz="1400" dirty="0">
                <a:ea typeface="Times New Roman" panose="02020603050405020304" pitchFamily="18" charset="0"/>
              </a:rPr>
              <a:t>Atto di indirizzo al Collegio docenti per l’elaborazione del PTOF</a:t>
            </a:r>
          </a:p>
          <a:p>
            <a:pPr marL="174625" indent="-174625">
              <a:spcAft>
                <a:spcPts val="0"/>
              </a:spcAft>
              <a:buSzPts val="1000"/>
              <a:buFont typeface="Wingdings" panose="05000000000000000000" pitchFamily="2" charset="2"/>
              <a:buChar char=""/>
            </a:pPr>
            <a:r>
              <a:rPr lang="it-IT" sz="1400" dirty="0">
                <a:ea typeface="Times New Roman" panose="02020603050405020304" pitchFamily="18" charset="0"/>
              </a:rPr>
              <a:t>Piano annuale delle attività</a:t>
            </a:r>
          </a:p>
          <a:p>
            <a:pPr marL="174625" indent="-174625">
              <a:spcAft>
                <a:spcPts val="0"/>
              </a:spcAft>
              <a:buSzPts val="1000"/>
              <a:buFont typeface="Wingdings" panose="05000000000000000000" pitchFamily="2" charset="2"/>
              <a:buChar char=""/>
            </a:pPr>
            <a:r>
              <a:rPr lang="it-IT" sz="1400" dirty="0">
                <a:ea typeface="Times New Roman" panose="02020603050405020304" pitchFamily="18" charset="0"/>
              </a:rPr>
              <a:t>-------</a:t>
            </a:r>
          </a:p>
          <a:p>
            <a:pPr marL="174625" indent="-174625">
              <a:spcAft>
                <a:spcPts val="0"/>
              </a:spcAft>
              <a:buSzPts val="1000"/>
              <a:buFont typeface="Wingdings" panose="05000000000000000000" pitchFamily="2" charset="2"/>
              <a:buChar char=""/>
            </a:pPr>
            <a:r>
              <a:rPr lang="it-IT" sz="1400" dirty="0">
                <a:ea typeface="Times New Roman" panose="02020603050405020304" pitchFamily="18" charset="0"/>
              </a:rPr>
              <a:t>--------</a:t>
            </a:r>
          </a:p>
        </p:txBody>
      </p:sp>
      <p:sp>
        <p:nvSpPr>
          <p:cNvPr id="50" name="Rectangle 49"/>
          <p:cNvSpPr/>
          <p:nvPr/>
        </p:nvSpPr>
        <p:spPr>
          <a:xfrm>
            <a:off x="2195286" y="3817954"/>
            <a:ext cx="3149602" cy="523220"/>
          </a:xfrm>
          <a:prstGeom prst="rect">
            <a:avLst/>
          </a:prstGeom>
          <a:ln>
            <a:solidFill>
              <a:srgbClr val="0A7736"/>
            </a:solidFill>
          </a:ln>
        </p:spPr>
        <p:txBody>
          <a:bodyPr wrap="square">
            <a:spAutoFit/>
          </a:bodyPr>
          <a:lstStyle/>
          <a:p>
            <a:pPr marL="174625" indent="-174625">
              <a:spcAft>
                <a:spcPts val="0"/>
              </a:spcAft>
              <a:buSzPts val="1000"/>
              <a:buFont typeface="Wingdings" panose="05000000000000000000" pitchFamily="2" charset="2"/>
              <a:buChar char=""/>
            </a:pPr>
            <a:r>
              <a:rPr lang="it-IT" sz="1400" dirty="0">
                <a:ea typeface="Times New Roman" panose="02020603050405020304" pitchFamily="18" charset="0"/>
              </a:rPr>
              <a:t>-------</a:t>
            </a:r>
          </a:p>
          <a:p>
            <a:pPr marL="174625" indent="-174625">
              <a:spcAft>
                <a:spcPts val="0"/>
              </a:spcAft>
              <a:buSzPts val="1000"/>
              <a:buFont typeface="Wingdings" panose="05000000000000000000" pitchFamily="2" charset="2"/>
              <a:buChar char=""/>
            </a:pPr>
            <a:r>
              <a:rPr lang="it-IT" sz="1400" dirty="0">
                <a:ea typeface="Times New Roman" panose="02020603050405020304" pitchFamily="18" charset="0"/>
              </a:rPr>
              <a:t>--------</a:t>
            </a:r>
          </a:p>
        </p:txBody>
      </p:sp>
      <p:sp>
        <p:nvSpPr>
          <p:cNvPr id="6" name="Rectangle 5"/>
          <p:cNvSpPr/>
          <p:nvPr/>
        </p:nvSpPr>
        <p:spPr>
          <a:xfrm>
            <a:off x="5661273" y="659959"/>
            <a:ext cx="3352799" cy="4031873"/>
          </a:xfrm>
          <a:prstGeom prst="rect">
            <a:avLst/>
          </a:prstGeom>
        </p:spPr>
        <p:txBody>
          <a:bodyPr wrap="square">
            <a:spAutoFit/>
          </a:bodyPr>
          <a:lstStyle/>
          <a:p>
            <a:pPr>
              <a:spcAft>
                <a:spcPts val="0"/>
              </a:spcAft>
            </a:pPr>
            <a:r>
              <a:rPr lang="it-IT" sz="1600" dirty="0" smtClean="0">
                <a:ea typeface="Times New Roman" panose="02020603050405020304" pitchFamily="18" charset="0"/>
              </a:rPr>
              <a:t>L’ultima sezione di questa parte è riservata al </a:t>
            </a:r>
            <a:r>
              <a:rPr lang="it-IT" sz="1600" b="1" dirty="0" smtClean="0">
                <a:ea typeface="Times New Roman" panose="02020603050405020304" pitchFamily="18" charset="0"/>
              </a:rPr>
              <a:t>caricamento dei documenti </a:t>
            </a:r>
            <a:r>
              <a:rPr lang="it-IT" sz="1600" dirty="0" smtClean="0">
                <a:ea typeface="Times New Roman" panose="02020603050405020304" pitchFamily="18" charset="0"/>
              </a:rPr>
              <a:t>da cui il Nucleo trae elementi utili per la valutazione: </a:t>
            </a:r>
          </a:p>
          <a:p>
            <a:pPr>
              <a:spcAft>
                <a:spcPts val="0"/>
              </a:spcAft>
            </a:pPr>
            <a:endParaRPr lang="it-IT" sz="1600" dirty="0" smtClean="0">
              <a:ea typeface="Times New Roman" panose="02020603050405020304" pitchFamily="18" charset="0"/>
            </a:endParaRPr>
          </a:p>
          <a:p>
            <a:pPr marL="342900" indent="-342900">
              <a:spcAft>
                <a:spcPts val="0"/>
              </a:spcAft>
              <a:buFont typeface="+mj-lt"/>
              <a:buAutoNum type="arabicPeriod"/>
            </a:pPr>
            <a:r>
              <a:rPr lang="it-IT" sz="1600" b="1" dirty="0" smtClean="0">
                <a:ea typeface="Times New Roman" panose="02020603050405020304" pitchFamily="18" charset="0"/>
              </a:rPr>
              <a:t>i documenti fondamentali sono </a:t>
            </a:r>
            <a:r>
              <a:rPr lang="it-IT" sz="1600" b="1" dirty="0" err="1" smtClean="0">
                <a:ea typeface="Times New Roman" panose="02020603050405020304" pitchFamily="18" charset="0"/>
              </a:rPr>
              <a:t>pre</a:t>
            </a:r>
            <a:r>
              <a:rPr lang="it-IT" sz="1600" b="1" dirty="0" err="1">
                <a:ea typeface="Times New Roman" panose="02020603050405020304" pitchFamily="18" charset="0"/>
              </a:rPr>
              <a:t>-</a:t>
            </a:r>
            <a:r>
              <a:rPr lang="it-IT" sz="1600" b="1" dirty="0" err="1" smtClean="0">
                <a:ea typeface="Times New Roman" panose="02020603050405020304" pitchFamily="18" charset="0"/>
              </a:rPr>
              <a:t>caricati</a:t>
            </a:r>
            <a:r>
              <a:rPr lang="it-IT" sz="1600" b="1" dirty="0" smtClean="0">
                <a:ea typeface="Times New Roman" panose="02020603050405020304" pitchFamily="18" charset="0"/>
              </a:rPr>
              <a:t>, </a:t>
            </a:r>
            <a:r>
              <a:rPr lang="it-IT" sz="1600" dirty="0" smtClean="0">
                <a:ea typeface="Times New Roman" panose="02020603050405020304" pitchFamily="18" charset="0"/>
              </a:rPr>
              <a:t>poiché già disponibili nel sistema informativo</a:t>
            </a:r>
          </a:p>
          <a:p>
            <a:pPr marL="342900" indent="-342900">
              <a:spcAft>
                <a:spcPts val="0"/>
              </a:spcAft>
              <a:buFont typeface="+mj-lt"/>
              <a:buAutoNum type="arabicPeriod"/>
            </a:pPr>
            <a:endParaRPr lang="it-IT" sz="1600" dirty="0" smtClean="0">
              <a:ea typeface="Times New Roman" panose="02020603050405020304" pitchFamily="18" charset="0"/>
            </a:endParaRPr>
          </a:p>
          <a:p>
            <a:pPr marL="342900" indent="-342900">
              <a:spcAft>
                <a:spcPts val="0"/>
              </a:spcAft>
              <a:buFont typeface="+mj-lt"/>
              <a:buAutoNum type="arabicPeriod"/>
            </a:pPr>
            <a:r>
              <a:rPr lang="it-IT" sz="1600" b="1" dirty="0" smtClean="0">
                <a:ea typeface="Times New Roman" panose="02020603050405020304" pitchFamily="18" charset="0"/>
              </a:rPr>
              <a:t>altri documenti</a:t>
            </a:r>
            <a:r>
              <a:rPr lang="it-IT" sz="1600" dirty="0" smtClean="0">
                <a:ea typeface="Times New Roman" panose="02020603050405020304" pitchFamily="18" charset="0"/>
              </a:rPr>
              <a:t>, indicati </a:t>
            </a:r>
            <a:r>
              <a:rPr lang="it-IT" sz="1600" dirty="0">
                <a:ea typeface="Times New Roman" panose="02020603050405020304" pitchFamily="18" charset="0"/>
              </a:rPr>
              <a:t>nell’</a:t>
            </a:r>
            <a:r>
              <a:rPr lang="it-IT" sz="1600" dirty="0" err="1">
                <a:ea typeface="Times New Roman" panose="02020603050405020304" pitchFamily="18" charset="0"/>
              </a:rPr>
              <a:t>all</a:t>
            </a:r>
            <a:r>
              <a:rPr lang="it-IT" sz="1600" dirty="0">
                <a:ea typeface="Times New Roman" panose="02020603050405020304" pitchFamily="18" charset="0"/>
              </a:rPr>
              <a:t>. </a:t>
            </a:r>
            <a:r>
              <a:rPr lang="it-IT" sz="1600" dirty="0" smtClean="0">
                <a:ea typeface="Times New Roman" panose="02020603050405020304" pitchFamily="18" charset="0"/>
              </a:rPr>
              <a:t>1 «</a:t>
            </a:r>
            <a:r>
              <a:rPr lang="it-IT" sz="1600" i="1" dirty="0" smtClean="0">
                <a:ea typeface="Times New Roman" panose="02020603050405020304" pitchFamily="18" charset="0"/>
              </a:rPr>
              <a:t>Fonti ed evidenze</a:t>
            </a:r>
            <a:r>
              <a:rPr lang="it-IT" sz="1600" dirty="0" smtClean="0">
                <a:ea typeface="Times New Roman" panose="02020603050405020304" pitchFamily="18" charset="0"/>
              </a:rPr>
              <a:t>», </a:t>
            </a:r>
            <a:r>
              <a:rPr lang="it-IT" sz="1600" b="1" dirty="0" smtClean="0">
                <a:ea typeface="Times New Roman" panose="02020603050405020304" pitchFamily="18" charset="0"/>
              </a:rPr>
              <a:t>saranno caricati dal Ds</a:t>
            </a:r>
            <a:r>
              <a:rPr lang="it-IT" sz="1600" dirty="0" smtClean="0">
                <a:ea typeface="Times New Roman" panose="02020603050405020304" pitchFamily="18" charset="0"/>
              </a:rPr>
              <a:t> </a:t>
            </a:r>
          </a:p>
          <a:p>
            <a:pPr marL="342900" indent="-342900">
              <a:spcAft>
                <a:spcPts val="0"/>
              </a:spcAft>
              <a:buFont typeface="+mj-lt"/>
              <a:buAutoNum type="arabicPeriod"/>
            </a:pPr>
            <a:endParaRPr lang="it-IT" sz="1600" dirty="0" smtClean="0">
              <a:ea typeface="Times New Roman" panose="02020603050405020304" pitchFamily="18" charset="0"/>
            </a:endParaRPr>
          </a:p>
          <a:p>
            <a:pPr marL="342900" indent="-342900">
              <a:spcAft>
                <a:spcPts val="0"/>
              </a:spcAft>
              <a:buFont typeface="+mj-lt"/>
              <a:buAutoNum type="arabicPeriod"/>
            </a:pPr>
            <a:r>
              <a:rPr lang="it-IT" sz="1600" b="1" dirty="0" smtClean="0">
                <a:ea typeface="Times New Roman" panose="02020603050405020304" pitchFamily="18" charset="0"/>
              </a:rPr>
              <a:t>il Ds potrà caricare </a:t>
            </a:r>
            <a:r>
              <a:rPr lang="it-IT" sz="1600" dirty="0" smtClean="0">
                <a:ea typeface="Times New Roman" panose="02020603050405020304" pitchFamily="18" charset="0"/>
              </a:rPr>
              <a:t>(pochi </a:t>
            </a:r>
            <a:r>
              <a:rPr lang="it-IT" sz="1600" dirty="0">
                <a:ea typeface="Times New Roman" panose="02020603050405020304" pitchFamily="18" charset="0"/>
              </a:rPr>
              <a:t>e </a:t>
            </a:r>
            <a:r>
              <a:rPr lang="it-IT" sz="1600" dirty="0" smtClean="0">
                <a:ea typeface="Times New Roman" panose="02020603050405020304" pitchFamily="18" charset="0"/>
              </a:rPr>
              <a:t>significativi)</a:t>
            </a:r>
            <a:r>
              <a:rPr lang="it-IT" sz="1600" b="1" dirty="0" smtClean="0">
                <a:ea typeface="Times New Roman" panose="02020603050405020304" pitchFamily="18" charset="0"/>
              </a:rPr>
              <a:t> </a:t>
            </a:r>
            <a:r>
              <a:rPr lang="it-IT" sz="1600" b="1" dirty="0">
                <a:ea typeface="Times New Roman" panose="02020603050405020304" pitchFamily="18" charset="0"/>
              </a:rPr>
              <a:t>altri </a:t>
            </a:r>
            <a:r>
              <a:rPr lang="it-IT" sz="1600" b="1" dirty="0" smtClean="0">
                <a:ea typeface="Times New Roman" panose="02020603050405020304" pitchFamily="18" charset="0"/>
              </a:rPr>
              <a:t>documenti</a:t>
            </a:r>
            <a:endParaRPr lang="it-IT" sz="1600" dirty="0">
              <a:ea typeface="Times New Roman" panose="02020603050405020304" pitchFamily="18" charset="0"/>
            </a:endParaRPr>
          </a:p>
        </p:txBody>
      </p:sp>
      <p:cxnSp>
        <p:nvCxnSpPr>
          <p:cNvPr id="54" name="Straight Connector 53"/>
          <p:cNvCxnSpPr/>
          <p:nvPr/>
        </p:nvCxnSpPr>
        <p:spPr>
          <a:xfrm>
            <a:off x="4502764" y="2068705"/>
            <a:ext cx="1078413" cy="0"/>
          </a:xfrm>
          <a:prstGeom prst="line">
            <a:avLst/>
          </a:prstGeom>
          <a:ln>
            <a:solidFill>
              <a:srgbClr val="0A773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35908" y="3337923"/>
            <a:ext cx="1322981" cy="0"/>
          </a:xfrm>
          <a:prstGeom prst="line">
            <a:avLst/>
          </a:prstGeom>
          <a:ln>
            <a:solidFill>
              <a:srgbClr val="0A773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536134" y="4244436"/>
            <a:ext cx="1078414" cy="0"/>
          </a:xfrm>
          <a:prstGeom prst="line">
            <a:avLst/>
          </a:prstGeom>
          <a:ln>
            <a:solidFill>
              <a:srgbClr val="0A7736"/>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349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51630" y="645777"/>
            <a:ext cx="6943335" cy="338554"/>
          </a:xfrm>
          <a:prstGeom prst="rect">
            <a:avLst/>
          </a:prstGeom>
          <a:noFill/>
        </p:spPr>
        <p:txBody>
          <a:bodyPr wrap="square" rtlCol="0">
            <a:spAutoFit/>
          </a:bodyPr>
          <a:lstStyle/>
          <a:p>
            <a:pPr algn="just"/>
            <a:r>
              <a:rPr lang="it-IT" sz="1600" dirty="0">
                <a:ea typeface="Times New Roman" pitchFamily="18" charset="0"/>
              </a:rPr>
              <a:t>Il </a:t>
            </a:r>
            <a:r>
              <a:rPr lang="it-IT" sz="1600" b="1" dirty="0" smtClean="0">
                <a:ea typeface="Times New Roman" pitchFamily="18" charset="0"/>
              </a:rPr>
              <a:t>Portfolio</a:t>
            </a:r>
            <a:r>
              <a:rPr lang="it-IT" sz="1600" dirty="0">
                <a:ea typeface="Times New Roman" pitchFamily="18" charset="0"/>
              </a:rPr>
              <a:t> </a:t>
            </a:r>
            <a:r>
              <a:rPr lang="it-IT" sz="1600" dirty="0" smtClean="0">
                <a:ea typeface="Times New Roman" pitchFamily="18" charset="0"/>
              </a:rPr>
              <a:t>è composto da </a:t>
            </a:r>
            <a:r>
              <a:rPr lang="it-IT" sz="1600" b="1" dirty="0" smtClean="0">
                <a:ea typeface="Times New Roman" pitchFamily="18" charset="0"/>
              </a:rPr>
              <a:t>quattro</a:t>
            </a:r>
            <a:r>
              <a:rPr lang="it-IT" sz="1600" dirty="0" smtClean="0">
                <a:ea typeface="Times New Roman" pitchFamily="18" charset="0"/>
              </a:rPr>
              <a:t> parti:</a:t>
            </a:r>
            <a:endParaRPr lang="it-IT" sz="1600" b="1" dirty="0">
              <a:ea typeface="Times New Roman" pitchFamily="18" charset="0"/>
            </a:endParaRPr>
          </a:p>
        </p:txBody>
      </p:sp>
      <p:graphicFrame>
        <p:nvGraphicFramePr>
          <p:cNvPr id="27" name="Tabella 6"/>
          <p:cNvGraphicFramePr>
            <a:graphicFrameLocks noGrp="1"/>
          </p:cNvGraphicFramePr>
          <p:nvPr>
            <p:extLst>
              <p:ext uri="{D42A27DB-BD31-4B8C-83A1-F6EECF244321}">
                <p14:modId xmlns:p14="http://schemas.microsoft.com/office/powerpoint/2010/main" val="3458037791"/>
              </p:ext>
            </p:extLst>
          </p:nvPr>
        </p:nvGraphicFramePr>
        <p:xfrm>
          <a:off x="426941" y="1044271"/>
          <a:ext cx="8177110" cy="3635710"/>
        </p:xfrm>
        <a:graphic>
          <a:graphicData uri="http://schemas.openxmlformats.org/drawingml/2006/table">
            <a:tbl>
              <a:tblPr firstRow="1" firstCol="1" bandRow="1">
                <a:tableStyleId>{912C8C85-51F0-491E-9774-3900AFEF0FD7}</a:tableStyleId>
              </a:tblPr>
              <a:tblGrid>
                <a:gridCol w="393700"/>
                <a:gridCol w="3377944"/>
                <a:gridCol w="1846429"/>
                <a:gridCol w="2559037"/>
              </a:tblGrid>
              <a:tr h="635647">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1</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Anagrafe professionale</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Parte di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competenza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del DS</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Obbligatoria e pubblica</a:t>
                      </a:r>
                    </a:p>
                  </a:txBody>
                  <a:tcPr marL="68580" marR="68580" marT="0" marB="0" anchor="ctr">
                    <a:solidFill>
                      <a:schemeClr val="bg1">
                        <a:lumMod val="85000"/>
                      </a:schemeClr>
                    </a:solidFill>
                  </a:tcPr>
                </a:tc>
              </a:tr>
              <a:tr h="953470">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2</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Autovalutazione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e bilancio delle competenze</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Parte di competenza del DS</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Facoltativa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e riservata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all’autovalutazione del Ds</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r>
              <a:tr h="635647">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3</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Obiettivi </a:t>
                      </a: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e azioni </a:t>
                      </a:r>
                      <a:r>
                        <a:rPr lang="it-IT" sz="1600" b="0" kern="1200" dirty="0" smtClean="0">
                          <a:solidFill>
                            <a:schemeClr val="bg1">
                              <a:lumMod val="65000"/>
                            </a:schemeClr>
                          </a:solidFill>
                          <a:effectLst/>
                          <a:latin typeface="Arial" panose="020B0604020202020204" pitchFamily="34" charset="0"/>
                          <a:ea typeface="+mn-ea"/>
                          <a:cs typeface="Arial" panose="020B0604020202020204" pitchFamily="34" charset="0"/>
                        </a:rPr>
                        <a:t>professionali</a:t>
                      </a:r>
                      <a:endParaRPr lang="it-IT" sz="1600" b="0" kern="1200" dirty="0">
                        <a:solidFill>
                          <a:schemeClr val="bg1">
                            <a:lumMod val="65000"/>
                          </a:schemeClr>
                        </a:solidFill>
                        <a:effectLst/>
                        <a:latin typeface="Arial" panose="020B0604020202020204" pitchFamily="34" charset="0"/>
                        <a:ea typeface="+mn-ea"/>
                        <a:cs typeface="Arial" panose="020B0604020202020204" pitchFamily="34" charset="0"/>
                      </a:endParaRP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Parte di competenza del DS</a:t>
                      </a:r>
                    </a:p>
                  </a:txBody>
                  <a:tcPr marL="68580" marR="68580" marT="0" marB="0" anchor="ctr">
                    <a:solidFill>
                      <a:schemeClr val="bg1">
                        <a:lumMod val="85000"/>
                      </a:schemeClr>
                    </a:solidFill>
                  </a:tcPr>
                </a:tc>
                <a:tc>
                  <a:txBody>
                    <a:bodyPr/>
                    <a:lstStyle/>
                    <a:p>
                      <a:pPr marL="0" algn="l" defTabSz="457200" rtl="0" eaLnBrk="1" latinLnBrk="0" hangingPunct="1">
                        <a:spcAft>
                          <a:spcPts val="0"/>
                        </a:spcAft>
                      </a:pPr>
                      <a:r>
                        <a:rPr lang="it-IT" sz="1600" b="0" kern="1200" dirty="0">
                          <a:solidFill>
                            <a:schemeClr val="bg1">
                              <a:lumMod val="65000"/>
                            </a:schemeClr>
                          </a:solidFill>
                          <a:effectLst/>
                          <a:latin typeface="Arial" panose="020B0604020202020204" pitchFamily="34" charset="0"/>
                          <a:ea typeface="+mn-ea"/>
                          <a:cs typeface="Arial" panose="020B0604020202020204" pitchFamily="34" charset="0"/>
                        </a:rPr>
                        <a:t>Obbligatoria e pubblica</a:t>
                      </a:r>
                    </a:p>
                  </a:txBody>
                  <a:tcPr marL="68580" marR="68580" marT="0" marB="0" anchor="ctr">
                    <a:solidFill>
                      <a:schemeClr val="bg1">
                        <a:lumMod val="85000"/>
                      </a:schemeClr>
                    </a:solidFill>
                  </a:tcPr>
                </a:tc>
              </a:tr>
              <a:tr h="635647">
                <a:tc>
                  <a:txBody>
                    <a:bodyPr/>
                    <a:lstStyle/>
                    <a:p>
                      <a:pPr algn="ctr">
                        <a:spcAft>
                          <a:spcPts val="0"/>
                        </a:spcAft>
                      </a:pPr>
                      <a:r>
                        <a:rPr lang="it-IT" sz="1600" b="0" dirty="0" smtClean="0">
                          <a:solidFill>
                            <a:schemeClr val="bg1"/>
                          </a:solidFill>
                          <a:effectLst/>
                          <a:latin typeface="Arial" panose="020B0604020202020204" pitchFamily="34" charset="0"/>
                          <a:ea typeface="Open Sans" panose="020B0604020202020204" charset="0"/>
                          <a:cs typeface="Arial" panose="020B0604020202020204" pitchFamily="34" charset="0"/>
                        </a:rPr>
                        <a:t>4</a:t>
                      </a: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b="1" dirty="0" smtClean="0">
                          <a:solidFill>
                            <a:schemeClr val="bg1"/>
                          </a:solidFill>
                          <a:effectLst/>
                          <a:latin typeface="Arial" panose="020B0604020202020204" pitchFamily="34" charset="0"/>
                          <a:cs typeface="Arial" panose="020B0604020202020204" pitchFamily="34" charset="0"/>
                        </a:rPr>
                        <a:t>Documentazione </a:t>
                      </a:r>
                      <a:r>
                        <a:rPr lang="it-IT" sz="1600" b="1" dirty="0">
                          <a:solidFill>
                            <a:schemeClr val="bg1"/>
                          </a:solidFill>
                          <a:effectLst/>
                          <a:latin typeface="Arial" panose="020B0604020202020204" pitchFamily="34" charset="0"/>
                          <a:cs typeface="Arial" panose="020B0604020202020204" pitchFamily="34" charset="0"/>
                        </a:rPr>
                        <a:t>della valutazione</a:t>
                      </a:r>
                      <a:endParaRPr lang="it-IT" sz="1600" b="1"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rgbClr val="0A7736"/>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Parte di competenza del </a:t>
                      </a:r>
                      <a:r>
                        <a:rPr lang="it-IT" sz="1600" dirty="0" smtClean="0">
                          <a:effectLst/>
                          <a:latin typeface="Arial" panose="020B0604020202020204" pitchFamily="34" charset="0"/>
                          <a:cs typeface="Arial" panose="020B0604020202020204" pitchFamily="34" charset="0"/>
                        </a:rPr>
                        <a:t>Nucleo e del D.USR</a:t>
                      </a:r>
                    </a:p>
                    <a:p>
                      <a:pPr algn="l">
                        <a:spcAft>
                          <a:spcPts val="0"/>
                        </a:spcAft>
                      </a:pPr>
                      <a:endParaRPr lang="it-IT" sz="16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600" dirty="0">
                          <a:effectLst/>
                          <a:latin typeface="Arial" panose="020B0604020202020204" pitchFamily="34" charset="0"/>
                          <a:cs typeface="Arial" panose="020B0604020202020204" pitchFamily="34" charset="0"/>
                        </a:rPr>
                        <a:t>Obbligatoria e riservata </a:t>
                      </a:r>
                      <a:r>
                        <a:rPr lang="it-IT" sz="1600" dirty="0" smtClean="0">
                          <a:effectLst/>
                          <a:latin typeface="Arial" panose="020B0604020202020204" pitchFamily="34" charset="0"/>
                          <a:cs typeface="Arial" panose="020B0604020202020204" pitchFamily="34" charset="0"/>
                        </a:rPr>
                        <a:t>al Nucleo,</a:t>
                      </a:r>
                      <a:r>
                        <a:rPr lang="it-IT" sz="1600" baseline="0" dirty="0" smtClean="0">
                          <a:effectLst/>
                          <a:latin typeface="Arial" panose="020B0604020202020204" pitchFamily="34" charset="0"/>
                          <a:cs typeface="Arial" panose="020B0604020202020204" pitchFamily="34" charset="0"/>
                        </a:rPr>
                        <a:t> al</a:t>
                      </a:r>
                      <a:r>
                        <a:rPr lang="it-IT" sz="1600" dirty="0" smtClean="0">
                          <a:effectLst/>
                          <a:latin typeface="Arial" panose="020B0604020202020204" pitchFamily="34" charset="0"/>
                          <a:cs typeface="Arial" panose="020B0604020202020204" pitchFamily="34" charset="0"/>
                        </a:rPr>
                        <a:t> D.USR e al DS</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bl>
          </a:graphicData>
        </a:graphic>
      </p:graphicFrame>
      <p:sp>
        <p:nvSpPr>
          <p:cNvPr id="9" name="Title 3"/>
          <p:cNvSpPr txBox="1">
            <a:spLocks/>
          </p:cNvSpPr>
          <p:nvPr/>
        </p:nvSpPr>
        <p:spPr bwMode="black">
          <a:xfrm>
            <a:off x="232165" y="0"/>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Il Portfolio del Dirigente scolastico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615665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43265" y="476500"/>
            <a:ext cx="8832998" cy="830997"/>
          </a:xfrm>
          <a:prstGeom prst="rect">
            <a:avLst/>
          </a:prstGeom>
          <a:noFill/>
        </p:spPr>
        <p:txBody>
          <a:bodyPr wrap="square" rtlCol="0">
            <a:spAutoFit/>
          </a:bodyPr>
          <a:lstStyle/>
          <a:p>
            <a:r>
              <a:rPr lang="it-IT" sz="1600" dirty="0" smtClean="0"/>
              <a:t>Sono gli strumenti, a disposizione </a:t>
            </a:r>
            <a:r>
              <a:rPr lang="it-IT" sz="1600" b="1" dirty="0" smtClean="0"/>
              <a:t>del Nucleo, </a:t>
            </a:r>
            <a:r>
              <a:rPr lang="it-IT" sz="1600" dirty="0" smtClean="0"/>
              <a:t>a supporto del procedimento di valutazione. Questa sezione ha l’obiettivo di presentare le informazioni necessarie alla valutazione e guidare nella sequenza di valutazione tramite una serie di passaggi comuni:</a:t>
            </a:r>
            <a:endParaRPr lang="it-IT" sz="1600" dirty="0"/>
          </a:p>
        </p:txBody>
      </p:sp>
      <p:sp>
        <p:nvSpPr>
          <p:cNvPr id="9" name="Title 3"/>
          <p:cNvSpPr txBox="1">
            <a:spLocks/>
          </p:cNvSpPr>
          <p:nvPr/>
        </p:nvSpPr>
        <p:spPr bwMode="black">
          <a:xfrm>
            <a:off x="143265" y="0"/>
            <a:ext cx="732772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Parte quarta – Documentazione della valutazione</a:t>
            </a:r>
            <a:endParaRPr lang="en-US" altLang="it-IT" sz="2000" b="1" dirty="0">
              <a:solidFill>
                <a:srgbClr val="0A7736"/>
              </a:solidFill>
              <a:ea typeface="HP Simplified"/>
            </a:endParaRPr>
          </a:p>
        </p:txBody>
      </p:sp>
      <p:graphicFrame>
        <p:nvGraphicFramePr>
          <p:cNvPr id="4" name="Tabella 6"/>
          <p:cNvGraphicFramePr>
            <a:graphicFrameLocks noGrp="1"/>
          </p:cNvGraphicFramePr>
          <p:nvPr>
            <p:extLst>
              <p:ext uri="{D42A27DB-BD31-4B8C-83A1-F6EECF244321}">
                <p14:modId xmlns:p14="http://schemas.microsoft.com/office/powerpoint/2010/main" val="1410379270"/>
              </p:ext>
            </p:extLst>
          </p:nvPr>
        </p:nvGraphicFramePr>
        <p:xfrm>
          <a:off x="125343" y="1373257"/>
          <a:ext cx="8801100" cy="3340608"/>
        </p:xfrm>
        <a:graphic>
          <a:graphicData uri="http://schemas.openxmlformats.org/drawingml/2006/table">
            <a:tbl>
              <a:tblPr firstRow="1" firstCol="1" bandRow="1">
                <a:tableStyleId>{912C8C85-51F0-491E-9774-3900AFEF0FD7}</a:tableStyleId>
              </a:tblPr>
              <a:tblGrid>
                <a:gridCol w="5659597"/>
                <a:gridCol w="3141503"/>
              </a:tblGrid>
              <a:tr h="184734">
                <a:tc>
                  <a:txBody>
                    <a:bodyPr/>
                    <a:lstStyle/>
                    <a:p>
                      <a:pPr algn="ctr">
                        <a:spcAft>
                          <a:spcPts val="0"/>
                        </a:spcAft>
                      </a:pPr>
                      <a:r>
                        <a:rPr lang="it-IT" sz="1600" dirty="0" smtClean="0">
                          <a:effectLst/>
                          <a:latin typeface="Arial" panose="020B0604020202020204" pitchFamily="34" charset="0"/>
                          <a:cs typeface="Arial" panose="020B0604020202020204" pitchFamily="34" charset="0"/>
                        </a:rPr>
                        <a:t>PASSAGGI</a:t>
                      </a:r>
                    </a:p>
                    <a:p>
                      <a:pPr algn="ctr">
                        <a:spcAft>
                          <a:spcPts val="0"/>
                        </a:spcAft>
                      </a:pP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solidFill>
                      <a:srgbClr val="0A7736"/>
                    </a:solidFill>
                  </a:tcPr>
                </a:tc>
                <a:tc>
                  <a:txBody>
                    <a:bodyPr/>
                    <a:lstStyle/>
                    <a:p>
                      <a:pPr algn="ctr">
                        <a:spcAft>
                          <a:spcPts val="0"/>
                        </a:spcAft>
                      </a:pPr>
                      <a:r>
                        <a:rPr lang="it-IT" sz="1600" dirty="0" smtClean="0">
                          <a:effectLst/>
                          <a:latin typeface="Arial" panose="020B0604020202020204" pitchFamily="34" charset="0"/>
                          <a:cs typeface="Arial" panose="020B0604020202020204" pitchFamily="34" charset="0"/>
                        </a:rPr>
                        <a:t>RIFERIMENTI</a:t>
                      </a:r>
                      <a:endParaRPr lang="it-IT" sz="16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solidFill>
                      <a:srgbClr val="0A7736"/>
                    </a:solidFill>
                  </a:tcPr>
                </a:tc>
              </a:tr>
              <a:tr h="184734">
                <a:tc>
                  <a:txBody>
                    <a:bodyPr/>
                    <a:lstStyle/>
                    <a:p>
                      <a:pPr marL="0" algn="l" defTabSz="457200" rtl="0" eaLnBrk="1" latinLnBrk="0" hangingPunct="1">
                        <a:lnSpc>
                          <a:spcPct val="90000"/>
                        </a:lnSpc>
                      </a:pPr>
                      <a:r>
                        <a:rPr lang="it-IT" sz="1600" b="1" kern="1200" dirty="0" smtClean="0">
                          <a:solidFill>
                            <a:schemeClr val="tx1"/>
                          </a:solidFill>
                          <a:latin typeface="Arial" panose="020B0604020202020204" pitchFamily="34" charset="0"/>
                          <a:ea typeface="Open Sans" panose="020B0604020202020204" charset="0"/>
                          <a:cs typeface="Arial" panose="020B0604020202020204" pitchFamily="34" charset="0"/>
                        </a:rPr>
                        <a:t>Autovalutazione, curriculum, azioni professionali e progettualità in corso </a:t>
                      </a:r>
                    </a:p>
                    <a:p>
                      <a:pPr marL="0" algn="l" defTabSz="457200" rtl="0" eaLnBrk="1" latinLnBrk="0" hangingPunct="1">
                        <a:lnSpc>
                          <a:spcPct val="90000"/>
                        </a:lnSpc>
                      </a:pPr>
                      <a:endParaRPr lang="it-IT" sz="1600" b="1" kern="12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marL="285750" indent="-144000">
                        <a:buFont typeface="Wingdings" panose="05000000000000000000" pitchFamily="2" charset="2"/>
                        <a:buChar char="§"/>
                      </a:pPr>
                      <a:r>
                        <a:rPr lang="it-IT" sz="1400" dirty="0" smtClean="0">
                          <a:solidFill>
                            <a:schemeClr val="tx1"/>
                          </a:solidFill>
                          <a:latin typeface="Arial" panose="020B0604020202020204" pitchFamily="34" charset="0"/>
                          <a:ea typeface="Open Sans" panose="020B0606030504020204" pitchFamily="34" charset="0"/>
                          <a:cs typeface="Arial" panose="020B0604020202020204" pitchFamily="34" charset="0"/>
                        </a:rPr>
                        <a:t>Portfolio</a:t>
                      </a:r>
                      <a:endParaRPr lang="it-IT"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0" marB="0" anchor="ctr">
                    <a:solidFill>
                      <a:schemeClr val="bg1"/>
                    </a:solidFill>
                  </a:tcPr>
                </a:tc>
              </a:tr>
              <a:tr h="184734">
                <a:tc>
                  <a:txBody>
                    <a:bodyPr/>
                    <a:lstStyle/>
                    <a:p>
                      <a:pPr algn="l">
                        <a:lnSpc>
                          <a:spcPct val="90000"/>
                        </a:lnSpc>
                      </a:pPr>
                      <a:r>
                        <a:rPr lang="it-IT" sz="1600" b="1" dirty="0" smtClean="0">
                          <a:latin typeface="Arial" panose="020B0604020202020204" pitchFamily="34" charset="0"/>
                          <a:ea typeface="Open Sans" panose="020B0604020202020204" charset="0"/>
                          <a:cs typeface="Arial" panose="020B0604020202020204" pitchFamily="34" charset="0"/>
                        </a:rPr>
                        <a:t>Analisi della documentazione</a:t>
                      </a:r>
                    </a:p>
                    <a:p>
                      <a:pPr algn="l">
                        <a:lnSpc>
                          <a:spcPct val="90000"/>
                        </a:lnSpc>
                      </a:pPr>
                      <a:endParaRPr lang="it-IT" sz="1600" b="1" dirty="0">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marL="285750" indent="-144000">
                        <a:buFont typeface="Wingdings" panose="05000000000000000000" pitchFamily="2" charset="2"/>
                        <a:buChar char="§"/>
                      </a:pPr>
                      <a:r>
                        <a:rPr lang="it-IT" sz="1400" dirty="0" smtClean="0">
                          <a:solidFill>
                            <a:schemeClr val="tx1"/>
                          </a:solidFill>
                          <a:latin typeface="Arial" panose="020B0604020202020204" pitchFamily="34" charset="0"/>
                          <a:ea typeface="Open Sans" panose="020B0606030504020204" pitchFamily="34" charset="0"/>
                          <a:cs typeface="Arial" panose="020B0604020202020204" pitchFamily="34" charset="0"/>
                        </a:rPr>
                        <a:t>Elenco documenti</a:t>
                      </a:r>
                      <a:endParaRPr lang="it-IT"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0" marB="0" anchor="ctr">
                    <a:solidFill>
                      <a:schemeClr val="bg1"/>
                    </a:solidFill>
                  </a:tcPr>
                </a:tc>
              </a:tr>
              <a:tr h="55187">
                <a:tc>
                  <a:txBody>
                    <a:bodyPr/>
                    <a:lstStyle/>
                    <a:p>
                      <a:pPr algn="l">
                        <a:lnSpc>
                          <a:spcPct val="90000"/>
                        </a:lnSpc>
                      </a:pPr>
                      <a:r>
                        <a:rPr lang="it-IT" sz="1600" b="1" dirty="0" smtClean="0">
                          <a:latin typeface="Arial" panose="020B0604020202020204" pitchFamily="34" charset="0"/>
                          <a:ea typeface="Open Sans" panose="020B0604020202020204" charset="0"/>
                          <a:cs typeface="Arial" panose="020B0604020202020204" pitchFamily="34" charset="0"/>
                        </a:rPr>
                        <a:t>Prima analisi e primi elementi di valutazione</a:t>
                      </a:r>
                    </a:p>
                    <a:p>
                      <a:pPr algn="l">
                        <a:lnSpc>
                          <a:spcPct val="90000"/>
                        </a:lnSpc>
                      </a:pPr>
                      <a:endParaRPr lang="it-IT" sz="1600" b="1" dirty="0">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marL="285750" indent="-144000">
                        <a:buFont typeface="Wingdings" panose="05000000000000000000" pitchFamily="2" charset="2"/>
                        <a:buChar char="§"/>
                      </a:pPr>
                      <a:r>
                        <a:rPr lang="it-IT" sz="1400" dirty="0" smtClean="0">
                          <a:solidFill>
                            <a:schemeClr val="tx1"/>
                          </a:solidFill>
                          <a:latin typeface="Arial" panose="020B0604020202020204" pitchFamily="34" charset="0"/>
                          <a:ea typeface="Open Sans" panose="020B0606030504020204" pitchFamily="34" charset="0"/>
                          <a:cs typeface="Arial" panose="020B0604020202020204" pitchFamily="34" charset="0"/>
                        </a:rPr>
                        <a:t>Funzioni a sistema </a:t>
                      </a:r>
                      <a:endParaRPr lang="it-IT" sz="1400" dirty="0">
                        <a:solidFill>
                          <a:srgbClr val="C00000"/>
                        </a:solidFill>
                        <a:latin typeface="Arial" panose="020B0604020202020204" pitchFamily="34" charset="0"/>
                        <a:ea typeface="Open Sans" panose="020B0606030504020204" pitchFamily="34" charset="0"/>
                        <a:cs typeface="Arial" panose="020B0604020202020204" pitchFamily="34" charset="0"/>
                      </a:endParaRPr>
                    </a:p>
                  </a:txBody>
                  <a:tcPr marL="68580" marR="68580" marT="0" marB="0" anchor="ctr">
                    <a:solidFill>
                      <a:schemeClr val="bg1"/>
                    </a:solidFill>
                  </a:tcPr>
                </a:tc>
              </a:tr>
              <a:tr h="237884">
                <a:tc>
                  <a:txBody>
                    <a:bodyPr/>
                    <a:lstStyle/>
                    <a:p>
                      <a:pPr algn="l">
                        <a:lnSpc>
                          <a:spcPct val="90000"/>
                        </a:lnSpc>
                      </a:pPr>
                      <a:r>
                        <a:rPr lang="it-IT" sz="1600" b="1" dirty="0" smtClean="0">
                          <a:latin typeface="Arial" panose="020B0604020202020204" pitchFamily="34" charset="0"/>
                          <a:ea typeface="Open Sans" panose="020B0604020202020204" charset="0"/>
                          <a:cs typeface="Arial" panose="020B0604020202020204" pitchFamily="34" charset="0"/>
                        </a:rPr>
                        <a:t>Contatti per informazioni e/o visita </a:t>
                      </a:r>
                    </a:p>
                    <a:p>
                      <a:pPr algn="l">
                        <a:lnSpc>
                          <a:spcPct val="90000"/>
                        </a:lnSpc>
                      </a:pPr>
                      <a:endParaRPr lang="it-IT" sz="1600" b="1" dirty="0">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marL="285750" indent="-144000">
                        <a:buFont typeface="Wingdings" panose="05000000000000000000" pitchFamily="2" charset="2"/>
                        <a:buChar char="§"/>
                      </a:pPr>
                      <a:r>
                        <a:rPr lang="it-IT" sz="1400" dirty="0" smtClean="0">
                          <a:solidFill>
                            <a:schemeClr val="tx1"/>
                          </a:solidFill>
                          <a:latin typeface="Arial" panose="020B0604020202020204" pitchFamily="34" charset="0"/>
                          <a:ea typeface="Open Sans" panose="020B0606030504020204" pitchFamily="34" charset="0"/>
                          <a:cs typeface="Arial" panose="020B0604020202020204" pitchFamily="34" charset="0"/>
                        </a:rPr>
                        <a:t>Protocollo di visita</a:t>
                      </a:r>
                      <a:endParaRPr lang="it-IT"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0" marB="0" anchor="ctr">
                    <a:solidFill>
                      <a:schemeClr val="bg1"/>
                    </a:solidFill>
                  </a:tcPr>
                </a:tc>
              </a:tr>
              <a:tr h="23788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it-IT" sz="1600" b="1" dirty="0" smtClean="0">
                          <a:latin typeface="Arial" panose="020B0604020202020204" pitchFamily="34" charset="0"/>
                          <a:ea typeface="Open Sans" panose="020B0604020202020204" charset="0"/>
                          <a:cs typeface="Arial" panose="020B0604020202020204" pitchFamily="34" charset="0"/>
                        </a:rPr>
                        <a:t>Analisi e valutazione di prima istanza</a:t>
                      </a:r>
                    </a:p>
                    <a:p>
                      <a:pPr marL="0" marR="0" lvl="0" indent="0" algn="l" defTabSz="457200" rtl="0" eaLnBrk="1" fontAlgn="auto" latinLnBrk="0" hangingPunct="1">
                        <a:lnSpc>
                          <a:spcPct val="90000"/>
                        </a:lnSpc>
                        <a:spcBef>
                          <a:spcPts val="0"/>
                        </a:spcBef>
                        <a:spcAft>
                          <a:spcPts val="0"/>
                        </a:spcAft>
                        <a:buClrTx/>
                        <a:buSzTx/>
                        <a:buFontTx/>
                        <a:buNone/>
                        <a:tabLst/>
                        <a:defRPr/>
                      </a:pPr>
                      <a:endParaRPr lang="it-IT" sz="1600" b="1" dirty="0">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marL="285750" indent="-144000">
                        <a:buFont typeface="Wingdings" panose="05000000000000000000" pitchFamily="2" charset="2"/>
                        <a:buChar char="§"/>
                      </a:pPr>
                      <a:r>
                        <a:rPr lang="it-IT" sz="1400" dirty="0" smtClean="0">
                          <a:solidFill>
                            <a:schemeClr val="tx1"/>
                          </a:solidFill>
                          <a:latin typeface="Arial" panose="020B0604020202020204" pitchFamily="34" charset="0"/>
                          <a:ea typeface="Open Sans" panose="020B0606030504020204" pitchFamily="34" charset="0"/>
                          <a:cs typeface="Arial" panose="020B0604020202020204" pitchFamily="34" charset="0"/>
                        </a:rPr>
                        <a:t>Protocollo di analisi e valutazione</a:t>
                      </a:r>
                    </a:p>
                  </a:txBody>
                  <a:tcPr marL="68580" marR="68580" marT="0" marB="0" anchor="ctr">
                    <a:solidFill>
                      <a:schemeClr val="bg1"/>
                    </a:solidFill>
                  </a:tcPr>
                </a:tc>
              </a:tr>
              <a:tr h="23788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it-IT" sz="1600" b="1" dirty="0" smtClean="0">
                          <a:latin typeface="Arial" panose="020B0604020202020204" pitchFamily="34" charset="0"/>
                          <a:ea typeface="Open Sans" panose="020B0604020202020204" charset="0"/>
                          <a:cs typeface="Arial" panose="020B0604020202020204" pitchFamily="34" charset="0"/>
                        </a:rPr>
                        <a:t>Consegna della valutazione al Direttore</a:t>
                      </a:r>
                    </a:p>
                    <a:p>
                      <a:pPr marL="0" marR="0" lvl="0" indent="0" algn="l" defTabSz="457200" rtl="0" eaLnBrk="1" fontAlgn="auto" latinLnBrk="0" hangingPunct="1">
                        <a:lnSpc>
                          <a:spcPct val="90000"/>
                        </a:lnSpc>
                        <a:spcBef>
                          <a:spcPts val="0"/>
                        </a:spcBef>
                        <a:spcAft>
                          <a:spcPts val="0"/>
                        </a:spcAft>
                        <a:buClrTx/>
                        <a:buSzTx/>
                        <a:buFontTx/>
                        <a:buNone/>
                        <a:tabLst/>
                        <a:defRPr/>
                      </a:pPr>
                      <a:endParaRPr lang="it-IT" sz="1600" b="1" dirty="0" smtClean="0">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marL="285750" indent="-144000">
                        <a:buFont typeface="Wingdings" panose="05000000000000000000" pitchFamily="2" charset="2"/>
                        <a:buChar char="§"/>
                      </a:pPr>
                      <a:r>
                        <a:rPr lang="it-IT" sz="1400" dirty="0" smtClean="0">
                          <a:solidFill>
                            <a:schemeClr val="tx1"/>
                          </a:solidFill>
                          <a:latin typeface="Arial" panose="020B0604020202020204" pitchFamily="34" charset="0"/>
                          <a:ea typeface="Open Sans" panose="020B0606030504020204" pitchFamily="34" charset="0"/>
                          <a:cs typeface="Arial" panose="020B0604020202020204" pitchFamily="34" charset="0"/>
                        </a:rPr>
                        <a:t>Tabella riassuntiva valutazione</a:t>
                      </a:r>
                    </a:p>
                  </a:txBody>
                  <a:tcPr marL="68580" marR="68580" marT="0" marB="0" anchor="ctr">
                    <a:solidFill>
                      <a:schemeClr val="bg1"/>
                    </a:solidFill>
                  </a:tcPr>
                </a:tc>
              </a:tr>
            </a:tbl>
          </a:graphicData>
        </a:graphic>
      </p:graphicFrame>
    </p:spTree>
    <p:extLst>
      <p:ext uri="{BB962C8B-B14F-4D97-AF65-F5344CB8AC3E}">
        <p14:creationId xmlns:p14="http://schemas.microsoft.com/office/powerpoint/2010/main" val="70753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329" y="228600"/>
            <a:ext cx="6629400" cy="628650"/>
          </a:xfrm>
        </p:spPr>
        <p:txBody>
          <a:bodyPr/>
          <a:lstStyle/>
          <a:p>
            <a:r>
              <a:rPr lang="it-IT" dirty="0"/>
              <a:t>Verso un sistema di valutazione </a:t>
            </a:r>
            <a:br>
              <a:rPr lang="it-IT" dirty="0"/>
            </a:br>
            <a:r>
              <a:rPr lang="it-IT" dirty="0"/>
              <a:t>organico e integrato</a:t>
            </a:r>
          </a:p>
        </p:txBody>
      </p:sp>
      <p:sp>
        <p:nvSpPr>
          <p:cNvPr id="4" name="Segnaposto testo 2"/>
          <p:cNvSpPr>
            <a:spLocks noGrp="1"/>
          </p:cNvSpPr>
          <p:nvPr>
            <p:ph type="body" sz="half" idx="2"/>
          </p:nvPr>
        </p:nvSpPr>
        <p:spPr>
          <a:xfrm>
            <a:off x="228600" y="1405812"/>
            <a:ext cx="8639175" cy="3429000"/>
          </a:xfrm>
        </p:spPr>
        <p:txBody>
          <a:bodyPr/>
          <a:lstStyle/>
          <a:p>
            <a:r>
              <a:rPr lang="it-IT" b="1" dirty="0">
                <a:solidFill>
                  <a:schemeClr val="accent6">
                    <a:lumMod val="75000"/>
                  </a:schemeClr>
                </a:solidFill>
              </a:rPr>
              <a:t>Valutazione </a:t>
            </a:r>
            <a:r>
              <a:rPr lang="it-IT" b="1" dirty="0" smtClean="0">
                <a:solidFill>
                  <a:schemeClr val="accent6">
                    <a:lumMod val="75000"/>
                  </a:schemeClr>
                </a:solidFill>
              </a:rPr>
              <a:t>degli apprendimenti  </a:t>
            </a:r>
            <a:endParaRPr lang="it-IT" b="1" dirty="0">
              <a:solidFill>
                <a:schemeClr val="accent6">
                  <a:lumMod val="75000"/>
                </a:schemeClr>
              </a:solidFill>
            </a:endParaRPr>
          </a:p>
          <a:p>
            <a:r>
              <a:rPr lang="it-IT" sz="1600" dirty="0" smtClean="0">
                <a:solidFill>
                  <a:schemeClr val="bg1">
                    <a:lumMod val="50000"/>
                  </a:schemeClr>
                </a:solidFill>
              </a:rPr>
              <a:t>(Art</a:t>
            </a:r>
            <a:r>
              <a:rPr lang="it-IT" sz="1600" dirty="0">
                <a:solidFill>
                  <a:schemeClr val="bg1">
                    <a:lumMod val="50000"/>
                  </a:schemeClr>
                </a:solidFill>
              </a:rPr>
              <a:t>. 1 comma </a:t>
            </a:r>
            <a:r>
              <a:rPr lang="it-IT" sz="1600" dirty="0" smtClean="0">
                <a:solidFill>
                  <a:schemeClr val="bg1">
                    <a:lumMod val="50000"/>
                  </a:schemeClr>
                </a:solidFill>
              </a:rPr>
              <a:t>181 lettera i, legge 107/2015: </a:t>
            </a:r>
            <a:r>
              <a:rPr lang="it-IT" sz="1600" dirty="0">
                <a:solidFill>
                  <a:schemeClr val="bg1">
                    <a:lumMod val="50000"/>
                  </a:schemeClr>
                </a:solidFill>
              </a:rPr>
              <a:t>adeguamento della normativa in materia di valutazione e certificazione delle competenze degli studenti, nonché degli esami di Stato)</a:t>
            </a:r>
          </a:p>
          <a:p>
            <a:endParaRPr lang="it-IT" b="1" dirty="0"/>
          </a:p>
          <a:p>
            <a:r>
              <a:rPr lang="it-IT" b="1" dirty="0">
                <a:solidFill>
                  <a:schemeClr val="accent6">
                    <a:lumMod val="75000"/>
                  </a:schemeClr>
                </a:solidFill>
              </a:rPr>
              <a:t>Valutazione </a:t>
            </a:r>
            <a:r>
              <a:rPr lang="it-IT" b="1" dirty="0" smtClean="0">
                <a:solidFill>
                  <a:schemeClr val="accent6">
                    <a:lumMod val="75000"/>
                  </a:schemeClr>
                </a:solidFill>
              </a:rPr>
              <a:t>delle Istituzioni </a:t>
            </a:r>
            <a:r>
              <a:rPr lang="it-IT" b="1" dirty="0">
                <a:solidFill>
                  <a:schemeClr val="accent6">
                    <a:lumMod val="75000"/>
                  </a:schemeClr>
                </a:solidFill>
              </a:rPr>
              <a:t>scolastiche </a:t>
            </a:r>
          </a:p>
          <a:p>
            <a:r>
              <a:rPr lang="it-IT" sz="1600" dirty="0">
                <a:solidFill>
                  <a:schemeClr val="bg1">
                    <a:lumMod val="50000"/>
                  </a:schemeClr>
                </a:solidFill>
              </a:rPr>
              <a:t>(DPR </a:t>
            </a:r>
            <a:r>
              <a:rPr lang="it-IT" sz="1600" dirty="0" smtClean="0">
                <a:solidFill>
                  <a:schemeClr val="bg1">
                    <a:lumMod val="50000"/>
                  </a:schemeClr>
                </a:solidFill>
              </a:rPr>
              <a:t>80/2013; DIR 11/2014)</a:t>
            </a:r>
            <a:endParaRPr lang="it-IT" sz="1600" dirty="0">
              <a:solidFill>
                <a:schemeClr val="bg1">
                  <a:lumMod val="50000"/>
                </a:schemeClr>
              </a:solidFill>
            </a:endParaRPr>
          </a:p>
          <a:p>
            <a:endParaRPr lang="it-IT" b="1" dirty="0"/>
          </a:p>
          <a:p>
            <a:r>
              <a:rPr lang="it-IT" b="1" dirty="0">
                <a:solidFill>
                  <a:schemeClr val="accent6">
                    <a:lumMod val="75000"/>
                  </a:schemeClr>
                </a:solidFill>
              </a:rPr>
              <a:t>Valutazione </a:t>
            </a:r>
            <a:r>
              <a:rPr lang="it-IT" b="1" dirty="0" smtClean="0">
                <a:solidFill>
                  <a:schemeClr val="accent6">
                    <a:lumMod val="75000"/>
                  </a:schemeClr>
                </a:solidFill>
              </a:rPr>
              <a:t>delle professionalità</a:t>
            </a:r>
            <a:endParaRPr lang="it-IT" b="1" dirty="0">
              <a:solidFill>
                <a:schemeClr val="accent6">
                  <a:lumMod val="75000"/>
                </a:schemeClr>
              </a:solidFill>
            </a:endParaRPr>
          </a:p>
          <a:p>
            <a:r>
              <a:rPr lang="it-IT" sz="1600" dirty="0" smtClean="0">
                <a:solidFill>
                  <a:schemeClr val="bg1">
                    <a:lumMod val="50000"/>
                  </a:schemeClr>
                </a:solidFill>
              </a:rPr>
              <a:t>(Art</a:t>
            </a:r>
            <a:r>
              <a:rPr lang="it-IT" sz="1600" dirty="0">
                <a:solidFill>
                  <a:schemeClr val="bg1">
                    <a:lumMod val="50000"/>
                  </a:schemeClr>
                </a:solidFill>
              </a:rPr>
              <a:t>. 1 commi </a:t>
            </a:r>
            <a:r>
              <a:rPr lang="it-IT" sz="1600" dirty="0" smtClean="0">
                <a:solidFill>
                  <a:schemeClr val="bg1">
                    <a:lumMod val="50000"/>
                  </a:schemeClr>
                </a:solidFill>
              </a:rPr>
              <a:t>126/130 e </a:t>
            </a:r>
            <a:r>
              <a:rPr lang="it-IT" sz="1600" dirty="0">
                <a:solidFill>
                  <a:schemeClr val="bg1">
                    <a:lumMod val="50000"/>
                  </a:schemeClr>
                </a:solidFill>
              </a:rPr>
              <a:t>commi 86, 93, </a:t>
            </a:r>
            <a:r>
              <a:rPr lang="it-IT" sz="1600" dirty="0" smtClean="0">
                <a:solidFill>
                  <a:schemeClr val="bg1">
                    <a:lumMod val="50000"/>
                  </a:schemeClr>
                </a:solidFill>
              </a:rPr>
              <a:t>94, legge 107/2015; DIR 36 18/08/16) </a:t>
            </a:r>
            <a:endParaRPr lang="it-IT" sz="1600" dirty="0">
              <a:solidFill>
                <a:schemeClr val="bg1">
                  <a:lumMod val="50000"/>
                </a:schemeClr>
              </a:solidFill>
            </a:endParaRPr>
          </a:p>
          <a:p>
            <a:endParaRPr lang="it-IT" b="1" dirty="0">
              <a:solidFill>
                <a:schemeClr val="bg1">
                  <a:lumMod val="50000"/>
                </a:schemeClr>
              </a:solidFill>
            </a:endParaRPr>
          </a:p>
        </p:txBody>
      </p:sp>
    </p:spTree>
    <p:extLst>
      <p:ext uri="{BB962C8B-B14F-4D97-AF65-F5344CB8AC3E}">
        <p14:creationId xmlns:p14="http://schemas.microsoft.com/office/powerpoint/2010/main" val="2487441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bwMode="black">
          <a:xfrm>
            <a:off x="152717" y="32990"/>
            <a:ext cx="745635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Allegato 2 - Rubrica di valutazione</a:t>
            </a:r>
            <a:endParaRPr lang="en-US" altLang="it-IT" sz="2000" b="1" dirty="0">
              <a:solidFill>
                <a:srgbClr val="0A7736"/>
              </a:solidFill>
              <a:ea typeface="HP Simplified"/>
            </a:endParaRPr>
          </a:p>
        </p:txBody>
      </p:sp>
      <p:graphicFrame>
        <p:nvGraphicFramePr>
          <p:cNvPr id="32" name="Table 31"/>
          <p:cNvGraphicFramePr>
            <a:graphicFrameLocks noGrp="1"/>
          </p:cNvGraphicFramePr>
          <p:nvPr>
            <p:extLst>
              <p:ext uri="{D42A27DB-BD31-4B8C-83A1-F6EECF244321}">
                <p14:modId xmlns:p14="http://schemas.microsoft.com/office/powerpoint/2010/main" val="543363030"/>
              </p:ext>
            </p:extLst>
          </p:nvPr>
        </p:nvGraphicFramePr>
        <p:xfrm>
          <a:off x="152717" y="1754209"/>
          <a:ext cx="5797433" cy="572295"/>
        </p:xfrm>
        <a:graphic>
          <a:graphicData uri="http://schemas.openxmlformats.org/drawingml/2006/table">
            <a:tbl>
              <a:tblPr firstRow="1" firstCol="1" bandRow="1">
                <a:tableStyleId>{10A1B5D5-9B99-4C35-A422-299274C87663}</a:tableStyleId>
              </a:tblPr>
              <a:tblGrid>
                <a:gridCol w="1254526"/>
                <a:gridCol w="1122105"/>
                <a:gridCol w="1061777"/>
                <a:gridCol w="1125783"/>
                <a:gridCol w="1233242"/>
              </a:tblGrid>
              <a:tr h="115773">
                <a:tc gridSpan="5">
                  <a:txBody>
                    <a:bodyPr/>
                    <a:lstStyle/>
                    <a:p>
                      <a:pPr algn="ctr">
                        <a:spcAft>
                          <a:spcPts val="0"/>
                        </a:spcAft>
                      </a:pPr>
                      <a:r>
                        <a:rPr lang="it-IT" sz="1200" b="1" baseline="0" dirty="0" smtClean="0">
                          <a:effectLst/>
                          <a:latin typeface="Arial" panose="020B0604020202020204" pitchFamily="34" charset="0"/>
                          <a:ea typeface="Open Sans" panose="020B0604020202020204" charset="0"/>
                          <a:cs typeface="Arial" panose="020B0604020202020204" pitchFamily="34" charset="0"/>
                        </a:rPr>
                        <a:t>AREA VALORIZZAZIONE DELLE RISORSE PROFESSIONALI (…)</a:t>
                      </a: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115773">
                <a:tc>
                  <a:txBody>
                    <a:bodyPr/>
                    <a:lstStyle/>
                    <a:p>
                      <a:pPr algn="ctr">
                        <a:spcAft>
                          <a:spcPts val="0"/>
                        </a:spcAft>
                      </a:pPr>
                      <a:r>
                        <a:rPr lang="it-IT" sz="1200" dirty="0" smtClean="0">
                          <a:effectLst/>
                          <a:latin typeface="Arial" panose="020B0604020202020204" pitchFamily="34" charset="0"/>
                          <a:cs typeface="Arial" panose="020B0604020202020204" pitchFamily="34" charset="0"/>
                        </a:rPr>
                        <a:t>Criteri</a:t>
                      </a: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A</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cs typeface="Arial" panose="020B0604020202020204" pitchFamily="34" charset="0"/>
                        </a:rPr>
                        <a:t>B</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C</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D</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197963">
                <a:tc>
                  <a:txBody>
                    <a:bodyPr/>
                    <a:lstStyle/>
                    <a:p>
                      <a:pPr>
                        <a:spcAft>
                          <a:spcPts val="0"/>
                        </a:spcAft>
                      </a:pPr>
                      <a:r>
                        <a:rPr lang="it-IT" sz="1200" dirty="0" smtClean="0">
                          <a:effectLst/>
                          <a:latin typeface="Arial" panose="020B0604020202020204" pitchFamily="34" charset="0"/>
                          <a:cs typeface="Arial" panose="020B0604020202020204" pitchFamily="34" charset="0"/>
                        </a:rPr>
                        <a:t>Lettera b)</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240925543"/>
              </p:ext>
            </p:extLst>
          </p:nvPr>
        </p:nvGraphicFramePr>
        <p:xfrm>
          <a:off x="152717" y="676755"/>
          <a:ext cx="5797433" cy="1025384"/>
        </p:xfrm>
        <a:graphic>
          <a:graphicData uri="http://schemas.openxmlformats.org/drawingml/2006/table">
            <a:tbl>
              <a:tblPr firstRow="1" firstCol="1" bandRow="1">
                <a:tableStyleId>{10A1B5D5-9B99-4C35-A422-299274C87663}</a:tableStyleId>
              </a:tblPr>
              <a:tblGrid>
                <a:gridCol w="1254526"/>
                <a:gridCol w="1122105"/>
                <a:gridCol w="1061777"/>
                <a:gridCol w="1125783"/>
                <a:gridCol w="1233242"/>
              </a:tblGrid>
              <a:tr h="115773">
                <a:tc gridSpan="5">
                  <a:txBody>
                    <a:bodyPr/>
                    <a:lstStyle/>
                    <a:p>
                      <a:pPr algn="ctr">
                        <a:spcAft>
                          <a:spcPts val="0"/>
                        </a:spcAft>
                      </a:pPr>
                      <a:r>
                        <a:rPr lang="it-IT" sz="1200" b="1" baseline="0" dirty="0" smtClean="0">
                          <a:effectLst/>
                          <a:latin typeface="Arial" panose="020B0604020202020204" pitchFamily="34" charset="0"/>
                          <a:ea typeface="Open Sans" panose="020B0604020202020204" charset="0"/>
                          <a:cs typeface="Arial" panose="020B0604020202020204" pitchFamily="34" charset="0"/>
                        </a:rPr>
                        <a:t>AREA  DIREZIONE UNITARIA, PROMOZIONE DELLA PARTECIPAZIONE (…)</a:t>
                      </a: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115773">
                <a:tc>
                  <a:txBody>
                    <a:bodyPr/>
                    <a:lstStyle/>
                    <a:p>
                      <a:pPr algn="ctr">
                        <a:spcAft>
                          <a:spcPts val="0"/>
                        </a:spcAft>
                      </a:pPr>
                      <a:r>
                        <a:rPr lang="it-IT" sz="1200" dirty="0" smtClean="0">
                          <a:effectLst/>
                          <a:latin typeface="Arial" panose="020B0604020202020204" pitchFamily="34" charset="0"/>
                          <a:cs typeface="Arial" panose="020B0604020202020204" pitchFamily="34" charset="0"/>
                        </a:rPr>
                        <a:t>Criteri</a:t>
                      </a: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A</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cs typeface="Arial" panose="020B0604020202020204" pitchFamily="34" charset="0"/>
                        </a:rPr>
                        <a:t>B</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C</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D</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197963">
                <a:tc>
                  <a:txBody>
                    <a:bodyPr/>
                    <a:lstStyle/>
                    <a:p>
                      <a:pPr>
                        <a:spcAft>
                          <a:spcPts val="0"/>
                        </a:spcAft>
                      </a:pPr>
                      <a:r>
                        <a:rPr lang="it-IT" sz="1200" dirty="0" smtClean="0">
                          <a:effectLst/>
                          <a:latin typeface="Arial" panose="020B0604020202020204" pitchFamily="34" charset="0"/>
                          <a:cs typeface="Arial" panose="020B0604020202020204" pitchFamily="34" charset="0"/>
                        </a:rPr>
                        <a:t>Lettera a)</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197963">
                <a:tc>
                  <a:txBody>
                    <a:bodyPr/>
                    <a:lstStyle/>
                    <a:p>
                      <a:pPr>
                        <a:spcAft>
                          <a:spcPts val="0"/>
                        </a:spcAft>
                      </a:pPr>
                      <a:r>
                        <a:rPr lang="it-IT" sz="1200" dirty="0" smtClean="0">
                          <a:effectLst/>
                          <a:latin typeface="Arial" panose="020B0604020202020204" pitchFamily="34" charset="0"/>
                          <a:cs typeface="Arial" panose="020B0604020202020204" pitchFamily="34" charset="0"/>
                        </a:rPr>
                        <a:t>Lettera d)</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255126">
                <a:tc>
                  <a:txBody>
                    <a:bodyPr/>
                    <a:lstStyle/>
                    <a:p>
                      <a:pPr>
                        <a:spcAft>
                          <a:spcPts val="0"/>
                        </a:spcAft>
                      </a:pPr>
                      <a:r>
                        <a:rPr lang="it-IT" sz="1200" dirty="0" smtClean="0">
                          <a:effectLst/>
                          <a:latin typeface="Arial" panose="020B0604020202020204" pitchFamily="34" charset="0"/>
                          <a:cs typeface="Arial" panose="020B0604020202020204" pitchFamily="34" charset="0"/>
                        </a:rPr>
                        <a:t>Lettera e)</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bl>
          </a:graphicData>
        </a:graphic>
      </p:graphicFrame>
      <p:sp>
        <p:nvSpPr>
          <p:cNvPr id="12" name="Rectangle 11"/>
          <p:cNvSpPr/>
          <p:nvPr/>
        </p:nvSpPr>
        <p:spPr>
          <a:xfrm>
            <a:off x="6429292" y="1043682"/>
            <a:ext cx="2567204" cy="3046988"/>
          </a:xfrm>
          <a:prstGeom prst="rect">
            <a:avLst/>
          </a:prstGeom>
        </p:spPr>
        <p:txBody>
          <a:bodyPr wrap="square">
            <a:spAutoFit/>
          </a:bodyPr>
          <a:lstStyle/>
          <a:p>
            <a:pPr lvl="0"/>
            <a:r>
              <a:rPr lang="it-IT" sz="1600" dirty="0" smtClean="0"/>
              <a:t>Con </a:t>
            </a:r>
            <a:r>
              <a:rPr lang="it-IT" sz="1600" dirty="0"/>
              <a:t>riferimento ai documenti, alle evidenze, ai dati a disposizione, alla visita e/o alle interlocuzioni documentate</a:t>
            </a:r>
            <a:r>
              <a:rPr lang="it-IT" sz="1600" dirty="0" smtClean="0"/>
              <a:t>, il Nucleo formula </a:t>
            </a:r>
            <a:r>
              <a:rPr lang="it-IT" sz="1600" dirty="0"/>
              <a:t>la </a:t>
            </a:r>
            <a:r>
              <a:rPr lang="it-IT" sz="1600" dirty="0" smtClean="0"/>
              <a:t>valutazione complessiva per ogni area </a:t>
            </a:r>
            <a:r>
              <a:rPr lang="it-IT" sz="1600" dirty="0"/>
              <a:t>utilizzando le voci della </a:t>
            </a:r>
            <a:r>
              <a:rPr lang="it-IT" sz="1600" dirty="0" smtClean="0"/>
              <a:t>rubrica, collegate con le singole lettere del comma 93.</a:t>
            </a:r>
            <a:endParaRPr lang="it-IT" sz="1600" dirty="0">
              <a:effectLst/>
              <a:ea typeface="Times New Roman" panose="02020603050405020304" pitchFamily="18" charset="0"/>
            </a:endParaRPr>
          </a:p>
        </p:txBody>
      </p:sp>
      <p:graphicFrame>
        <p:nvGraphicFramePr>
          <p:cNvPr id="36" name="Table 31"/>
          <p:cNvGraphicFramePr>
            <a:graphicFrameLocks noGrp="1"/>
          </p:cNvGraphicFramePr>
          <p:nvPr>
            <p:extLst>
              <p:ext uri="{D42A27DB-BD31-4B8C-83A1-F6EECF244321}">
                <p14:modId xmlns:p14="http://schemas.microsoft.com/office/powerpoint/2010/main" val="1807830372"/>
              </p:ext>
            </p:extLst>
          </p:nvPr>
        </p:nvGraphicFramePr>
        <p:xfrm>
          <a:off x="152717" y="2326504"/>
          <a:ext cx="5797433" cy="652449"/>
        </p:xfrm>
        <a:graphic>
          <a:graphicData uri="http://schemas.openxmlformats.org/drawingml/2006/table">
            <a:tbl>
              <a:tblPr firstRow="1" firstCol="1" bandRow="1">
                <a:tableStyleId>{10A1B5D5-9B99-4C35-A422-299274C87663}</a:tableStyleId>
              </a:tblPr>
              <a:tblGrid>
                <a:gridCol w="1254526"/>
                <a:gridCol w="1122105"/>
                <a:gridCol w="1061777"/>
                <a:gridCol w="1125783"/>
                <a:gridCol w="1233242"/>
              </a:tblGrid>
              <a:tr h="162649">
                <a:tc gridSpan="5">
                  <a:txBody>
                    <a:bodyPr/>
                    <a:lstStyle/>
                    <a:p>
                      <a:pPr algn="ctr">
                        <a:spcAft>
                          <a:spcPts val="0"/>
                        </a:spcAft>
                      </a:pPr>
                      <a:r>
                        <a:rPr lang="it-IT" sz="1200" b="1" baseline="0" dirty="0" smtClean="0">
                          <a:effectLst/>
                          <a:latin typeface="Arial" panose="020B0604020202020204" pitchFamily="34" charset="0"/>
                          <a:ea typeface="Open Sans" panose="020B0604020202020204" charset="0"/>
                          <a:cs typeface="Arial" panose="020B0604020202020204" pitchFamily="34" charset="0"/>
                        </a:rPr>
                        <a:t>AREA APPREZZAMENTO DELL’OPERATO (…)</a:t>
                      </a: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162649">
                <a:tc>
                  <a:txBody>
                    <a:bodyPr/>
                    <a:lstStyle/>
                    <a:p>
                      <a:pPr algn="ctr">
                        <a:spcAft>
                          <a:spcPts val="0"/>
                        </a:spcAft>
                      </a:pPr>
                      <a:r>
                        <a:rPr lang="it-IT" sz="1200" dirty="0" smtClean="0">
                          <a:effectLst/>
                          <a:latin typeface="Arial" panose="020B0604020202020204" pitchFamily="34" charset="0"/>
                          <a:cs typeface="Arial" panose="020B0604020202020204" pitchFamily="34" charset="0"/>
                        </a:rPr>
                        <a:t>Criteri</a:t>
                      </a: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A</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cs typeface="Arial" panose="020B0604020202020204" pitchFamily="34" charset="0"/>
                        </a:rPr>
                        <a:t>B</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C</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D</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278117">
                <a:tc>
                  <a:txBody>
                    <a:bodyPr/>
                    <a:lstStyle/>
                    <a:p>
                      <a:pPr>
                        <a:spcAft>
                          <a:spcPts val="0"/>
                        </a:spcAft>
                      </a:pPr>
                      <a:r>
                        <a:rPr lang="it-IT" sz="1200" dirty="0" smtClean="0">
                          <a:effectLst/>
                          <a:latin typeface="Arial" panose="020B0604020202020204" pitchFamily="34" charset="0"/>
                          <a:cs typeface="Arial" panose="020B0604020202020204" pitchFamily="34" charset="0"/>
                        </a:rPr>
                        <a:t>Lettera c)</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050" b="0" dirty="0" smtClean="0">
                          <a:effectLst/>
                          <a:latin typeface="Arial" panose="020B0604020202020204" pitchFamily="34" charset="0"/>
                          <a:ea typeface="Open Sans" panose="020B0604020202020204" charset="0"/>
                          <a:cs typeface="Arial" panose="020B0604020202020204" pitchFamily="34" charset="0"/>
                        </a:rPr>
                        <a:t>------</a:t>
                      </a:r>
                      <a:r>
                        <a:rPr lang="it-IT" sz="1050" b="0" baseline="0" dirty="0" smtClean="0">
                          <a:effectLst/>
                          <a:latin typeface="Arial" panose="020B0604020202020204" pitchFamily="34" charset="0"/>
                          <a:ea typeface="Open Sans" panose="020B0604020202020204" charset="0"/>
                          <a:cs typeface="Arial" panose="020B0604020202020204" pitchFamily="34" charset="0"/>
                        </a:rPr>
                        <a:t>    </a:t>
                      </a:r>
                      <a:r>
                        <a:rPr lang="it-IT" sz="105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bl>
          </a:graphicData>
        </a:graphic>
      </p:graphicFrame>
      <p:sp>
        <p:nvSpPr>
          <p:cNvPr id="6" name="CasellaDiTesto 5"/>
          <p:cNvSpPr txBox="1"/>
          <p:nvPr/>
        </p:nvSpPr>
        <p:spPr>
          <a:xfrm>
            <a:off x="176571" y="3318765"/>
            <a:ext cx="5981383" cy="1077218"/>
          </a:xfrm>
          <a:prstGeom prst="rect">
            <a:avLst/>
          </a:prstGeom>
          <a:noFill/>
        </p:spPr>
        <p:txBody>
          <a:bodyPr wrap="square" rtlCol="0">
            <a:spAutoFit/>
          </a:bodyPr>
          <a:lstStyle/>
          <a:p>
            <a:pPr marL="0" algn="just" defTabSz="430213">
              <a:spcAft>
                <a:spcPts val="400"/>
              </a:spcAft>
              <a:buSzPct val="100000"/>
            </a:pPr>
            <a:r>
              <a:rPr lang="it-IT" sz="1600" b="1" dirty="0" smtClean="0">
                <a:solidFill>
                  <a:srgbClr val="0A7736"/>
                </a:solidFill>
                <a:latin typeface="HP Simplified" pitchFamily="34" charset="0"/>
                <a:cs typeface="HP Simplified" pitchFamily="34" charset="0"/>
              </a:rPr>
              <a:t>I testi della rubrica, pur essendo </a:t>
            </a:r>
            <a:r>
              <a:rPr lang="it-IT" sz="1600" b="1" dirty="0" err="1" smtClean="0">
                <a:solidFill>
                  <a:srgbClr val="0A7736"/>
                </a:solidFill>
                <a:latin typeface="HP Simplified" pitchFamily="34" charset="0"/>
                <a:cs typeface="HP Simplified" pitchFamily="34" charset="0"/>
              </a:rPr>
              <a:t>pre-caricati</a:t>
            </a:r>
            <a:r>
              <a:rPr lang="it-IT" sz="1600" b="1" dirty="0" smtClean="0">
                <a:solidFill>
                  <a:srgbClr val="0A7736"/>
                </a:solidFill>
                <a:latin typeface="HP Simplified" pitchFamily="34" charset="0"/>
                <a:cs typeface="HP Simplified" pitchFamily="34" charset="0"/>
              </a:rPr>
              <a:t>, restano aperti all’intervento di ogni Nucleo in ogni voce della rubrica con attenzione alla diversità dei contesti e delle azioni professionali di ogni </a:t>
            </a:r>
            <a:r>
              <a:rPr lang="it-IT" sz="1600" b="1" dirty="0">
                <a:solidFill>
                  <a:srgbClr val="0A7736"/>
                </a:solidFill>
                <a:latin typeface="HP Simplified" pitchFamily="34" charset="0"/>
                <a:cs typeface="HP Simplified" pitchFamily="34" charset="0"/>
              </a:rPr>
              <a:t>D</a:t>
            </a:r>
            <a:r>
              <a:rPr lang="it-IT" sz="1600" b="1" dirty="0" smtClean="0">
                <a:solidFill>
                  <a:srgbClr val="0A7736"/>
                </a:solidFill>
                <a:latin typeface="HP Simplified" pitchFamily="34" charset="0"/>
                <a:cs typeface="HP Simplified" pitchFamily="34" charset="0"/>
              </a:rPr>
              <a:t>s </a:t>
            </a:r>
          </a:p>
        </p:txBody>
      </p:sp>
      <p:sp>
        <p:nvSpPr>
          <p:cNvPr id="37" name="Isosceles Triangle 6"/>
          <p:cNvSpPr/>
          <p:nvPr/>
        </p:nvSpPr>
        <p:spPr>
          <a:xfrm rot="16200000">
            <a:off x="4282483" y="2374967"/>
            <a:ext cx="3835400" cy="215900"/>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8179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5172356"/>
              </p:ext>
            </p:extLst>
          </p:nvPr>
        </p:nvGraphicFramePr>
        <p:xfrm>
          <a:off x="179582" y="646082"/>
          <a:ext cx="6109900" cy="2211704"/>
        </p:xfrm>
        <a:graphic>
          <a:graphicData uri="http://schemas.openxmlformats.org/drawingml/2006/table">
            <a:tbl>
              <a:tblPr firstRow="1" firstCol="1" bandRow="1">
                <a:tableStyleId>{10A1B5D5-9B99-4C35-A422-299274C87663}</a:tableStyleId>
              </a:tblPr>
              <a:tblGrid>
                <a:gridCol w="2857183"/>
                <a:gridCol w="968715"/>
                <a:gridCol w="1114085"/>
                <a:gridCol w="545402"/>
                <a:gridCol w="624515"/>
              </a:tblGrid>
              <a:tr h="155366">
                <a:tc>
                  <a:txBody>
                    <a:bodyPr/>
                    <a:lstStyle/>
                    <a:p>
                      <a:pPr algn="ctr">
                        <a:spcAft>
                          <a:spcPts val="0"/>
                        </a:spcAft>
                      </a:pPr>
                      <a:r>
                        <a:rPr lang="it-IT" sz="1200" dirty="0" smtClean="0">
                          <a:effectLst/>
                          <a:latin typeface="Arial" panose="020B0604020202020204" pitchFamily="34" charset="0"/>
                          <a:cs typeface="Arial" panose="020B0604020202020204" pitchFamily="34" charset="0"/>
                        </a:rPr>
                        <a:t>AREE</a:t>
                      </a:r>
                      <a:r>
                        <a:rPr lang="it-IT" sz="1200" baseline="0" dirty="0" smtClean="0">
                          <a:effectLst/>
                          <a:latin typeface="Arial" panose="020B0604020202020204" pitchFamily="34" charset="0"/>
                          <a:cs typeface="Arial" panose="020B0604020202020204" pitchFamily="34" charset="0"/>
                        </a:rPr>
                        <a:t> CORRISPONDENTI ALLE DIMENSIONI PROFESSIONALI</a:t>
                      </a: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0" dirty="0" smtClean="0">
                          <a:effectLst/>
                          <a:latin typeface="Arial" panose="020B0604020202020204" pitchFamily="34" charset="0"/>
                          <a:ea typeface="Open Sans" panose="020B0604020202020204" charset="0"/>
                          <a:cs typeface="Arial" panose="020B0604020202020204" pitchFamily="34" charset="0"/>
                        </a:rPr>
                        <a:t>Rif. Legge</a:t>
                      </a:r>
                      <a:r>
                        <a:rPr lang="it-IT" sz="1200" b="0" baseline="0" dirty="0" smtClean="0">
                          <a:effectLst/>
                          <a:latin typeface="Arial" panose="020B0604020202020204" pitchFamily="34" charset="0"/>
                          <a:ea typeface="Open Sans" panose="020B0604020202020204" charset="0"/>
                          <a:cs typeface="Arial" panose="020B0604020202020204" pitchFamily="34" charset="0"/>
                        </a:rPr>
                        <a:t> 107/2015</a:t>
                      </a: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1" dirty="0" smtClean="0">
                          <a:effectLst/>
                          <a:latin typeface="Arial" panose="020B0604020202020204" pitchFamily="34" charset="0"/>
                          <a:ea typeface="Open Sans" panose="020B0604020202020204" charset="0"/>
                          <a:cs typeface="Arial" panose="020B0604020202020204" pitchFamily="34" charset="0"/>
                        </a:rPr>
                        <a:t>VALUTAZIONE PER AREA</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dirty="0" smtClean="0">
                          <a:effectLst/>
                          <a:latin typeface="Arial" panose="020B0604020202020204" pitchFamily="34" charset="0"/>
                          <a:cs typeface="Arial" panose="020B0604020202020204" pitchFamily="34" charset="0"/>
                        </a:rPr>
                        <a:t>PESI</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1" dirty="0" smtClean="0">
                          <a:effectLst/>
                          <a:latin typeface="Arial" panose="020B0604020202020204" pitchFamily="34" charset="0"/>
                          <a:ea typeface="Open Sans" panose="020B0604020202020204" charset="0"/>
                          <a:cs typeface="Arial" panose="020B0604020202020204" pitchFamily="34" charset="0"/>
                        </a:rPr>
                        <a:t>VALUTAZIONE</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548872">
                <a:tc>
                  <a:txBody>
                    <a:bodyPr/>
                    <a:lstStyle/>
                    <a:p>
                      <a:pPr>
                        <a:spcAft>
                          <a:spcPts val="0"/>
                        </a:spcAft>
                      </a:pPr>
                      <a:r>
                        <a:rPr lang="it-IT" sz="1200" b="0" dirty="0" smtClean="0">
                          <a:effectLst/>
                          <a:latin typeface="Arial" panose="020B0604020202020204" pitchFamily="34" charset="0"/>
                          <a:cs typeface="Arial" panose="020B0604020202020204" pitchFamily="34" charset="0"/>
                        </a:rPr>
                        <a:t>Direzione unitaria, promozione della partecipazione … competenze gestionali e organizzative finalizzate al raggiungimento dei risultati</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0" dirty="0" smtClean="0">
                          <a:effectLst/>
                          <a:latin typeface="Arial" panose="020B0604020202020204" pitchFamily="34" charset="0"/>
                          <a:cs typeface="Arial" panose="020B0604020202020204" pitchFamily="34" charset="0"/>
                        </a:rPr>
                        <a:t>lettera </a:t>
                      </a:r>
                      <a:r>
                        <a:rPr lang="it-IT" sz="1200" b="0" dirty="0" err="1" smtClean="0">
                          <a:effectLst/>
                          <a:latin typeface="Arial" panose="020B0604020202020204" pitchFamily="34" charset="0"/>
                          <a:cs typeface="Arial" panose="020B0604020202020204" pitchFamily="34" charset="0"/>
                        </a:rPr>
                        <a:t>a,d,e</a:t>
                      </a:r>
                      <a:r>
                        <a:rPr lang="it-IT" sz="1200" b="0" dirty="0" smtClean="0">
                          <a:effectLst/>
                          <a:latin typeface="Arial" panose="020B0604020202020204" pitchFamily="34" charset="0"/>
                          <a:cs typeface="Arial" panose="020B0604020202020204" pitchFamily="34" charset="0"/>
                        </a:rPr>
                        <a:t> </a:t>
                      </a:r>
                      <a:r>
                        <a:rPr lang="it-IT" sz="1200" b="0" baseline="0" dirty="0" smtClean="0">
                          <a:effectLst/>
                          <a:latin typeface="Arial" panose="020B0604020202020204" pitchFamily="34" charset="0"/>
                          <a:ea typeface="Open Sans" panose="020B0604020202020204" charset="0"/>
                          <a:cs typeface="Arial" panose="020B0604020202020204" pitchFamily="34" charset="0"/>
                        </a:rPr>
                        <a:t>Art. 1. c.93</a:t>
                      </a:r>
                      <a:endParaRPr lang="it-IT" sz="1200" b="0" dirty="0" smtClean="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1" dirty="0" smtClean="0">
                          <a:effectLst/>
                          <a:latin typeface="Arial" panose="020B0604020202020204" pitchFamily="34" charset="0"/>
                          <a:cs typeface="Arial" panose="020B0604020202020204" pitchFamily="34" charset="0"/>
                        </a:rPr>
                        <a:t>60%</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rowSpan="3">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412453">
                <a:tc>
                  <a:txBody>
                    <a:bodyPr/>
                    <a:lstStyle/>
                    <a:p>
                      <a:pPr>
                        <a:spcAft>
                          <a:spcPts val="0"/>
                        </a:spcAft>
                      </a:pPr>
                      <a:r>
                        <a:rPr lang="it-IT" sz="1200" b="0" dirty="0">
                          <a:effectLst/>
                          <a:latin typeface="Arial" panose="020B0604020202020204" pitchFamily="34" charset="0"/>
                          <a:cs typeface="Arial" panose="020B0604020202020204" pitchFamily="34" charset="0"/>
                        </a:rPr>
                        <a:t>Valorizzazione delle risorse professionali, dell’impegno e dei meriti </a:t>
                      </a:r>
                      <a:r>
                        <a:rPr lang="it-IT" sz="1200" b="0" dirty="0" smtClean="0">
                          <a:effectLst/>
                          <a:latin typeface="Arial" panose="020B0604020202020204" pitchFamily="34" charset="0"/>
                          <a:cs typeface="Arial" panose="020B0604020202020204" pitchFamily="34" charset="0"/>
                        </a:rPr>
                        <a:t>professionali</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0" dirty="0" smtClean="0">
                          <a:effectLst/>
                          <a:latin typeface="Arial" panose="020B0604020202020204" pitchFamily="34" charset="0"/>
                          <a:cs typeface="Arial" panose="020B0604020202020204" pitchFamily="34" charset="0"/>
                        </a:rPr>
                        <a:t>lettera b </a:t>
                      </a:r>
                      <a:r>
                        <a:rPr lang="it-IT" sz="1200" b="0" baseline="0" dirty="0" smtClean="0">
                          <a:effectLst/>
                          <a:latin typeface="Arial" panose="020B0604020202020204" pitchFamily="34" charset="0"/>
                          <a:ea typeface="Open Sans" panose="020B0604020202020204" charset="0"/>
                          <a:cs typeface="Arial" panose="020B0604020202020204" pitchFamily="34" charset="0"/>
                        </a:rPr>
                        <a:t>Art. 1. c.93</a:t>
                      </a:r>
                      <a:endParaRPr lang="it-IT" sz="1200" b="0" dirty="0" smtClean="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1" dirty="0" smtClean="0">
                          <a:effectLst/>
                          <a:latin typeface="Arial" panose="020B0604020202020204" pitchFamily="34" charset="0"/>
                          <a:cs typeface="Arial" panose="020B0604020202020204" pitchFamily="34" charset="0"/>
                        </a:rPr>
                        <a:t>30%</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v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tc>
              </a:tr>
              <a:tr h="412453">
                <a:tc>
                  <a:txBody>
                    <a:bodyPr/>
                    <a:lstStyle/>
                    <a:p>
                      <a:pPr>
                        <a:spcAft>
                          <a:spcPts val="0"/>
                        </a:spcAft>
                      </a:pPr>
                      <a:r>
                        <a:rPr lang="it-IT" sz="1200" b="0" dirty="0">
                          <a:effectLst/>
                          <a:latin typeface="Arial" panose="020B0604020202020204" pitchFamily="34" charset="0"/>
                          <a:cs typeface="Arial" panose="020B0604020202020204" pitchFamily="34" charset="0"/>
                        </a:rPr>
                        <a:t>Apprezzamento del proprio operato all’interno della comunità professionale e </a:t>
                      </a:r>
                      <a:r>
                        <a:rPr lang="it-IT" sz="1200" b="0" dirty="0" smtClean="0">
                          <a:effectLst/>
                          <a:latin typeface="Arial" panose="020B0604020202020204" pitchFamily="34" charset="0"/>
                          <a:cs typeface="Arial" panose="020B0604020202020204" pitchFamily="34" charset="0"/>
                        </a:rPr>
                        <a:t>sociale</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0" dirty="0" smtClean="0">
                          <a:effectLst/>
                          <a:latin typeface="Arial" panose="020B0604020202020204" pitchFamily="34" charset="0"/>
                          <a:cs typeface="Arial" panose="020B0604020202020204" pitchFamily="34" charset="0"/>
                        </a:rPr>
                        <a:t>lettera c </a:t>
                      </a:r>
                      <a:r>
                        <a:rPr lang="it-IT" sz="1200" b="0" baseline="0" dirty="0" smtClean="0">
                          <a:effectLst/>
                          <a:latin typeface="Arial" panose="020B0604020202020204" pitchFamily="34" charset="0"/>
                          <a:ea typeface="Open Sans" panose="020B0604020202020204" charset="0"/>
                          <a:cs typeface="Arial" panose="020B0604020202020204" pitchFamily="34" charset="0"/>
                        </a:rPr>
                        <a:t>Art. 1. c.93</a:t>
                      </a:r>
                      <a:endParaRPr lang="it-IT" sz="1200" b="0" dirty="0" smtClean="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ctr">
                        <a:spcAft>
                          <a:spcPts val="0"/>
                        </a:spcAft>
                      </a:pPr>
                      <a:r>
                        <a:rPr lang="it-IT" sz="1200" b="1" dirty="0" smtClean="0">
                          <a:effectLst/>
                          <a:latin typeface="Arial" panose="020B0604020202020204" pitchFamily="34" charset="0"/>
                          <a:cs typeface="Arial" panose="020B0604020202020204" pitchFamily="34" charset="0"/>
                        </a:rPr>
                        <a:t>10%</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vMerge="1">
                  <a:txBody>
                    <a:bodyPr/>
                    <a:lstStyle/>
                    <a:p>
                      <a:pPr algn="ctr">
                        <a:spcAft>
                          <a:spcPts val="0"/>
                        </a:spcAft>
                      </a:pP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tc>
              </a:tr>
            </a:tbl>
          </a:graphicData>
        </a:graphic>
      </p:graphicFrame>
      <p:sp>
        <p:nvSpPr>
          <p:cNvPr id="22" name="Title 3"/>
          <p:cNvSpPr txBox="1">
            <a:spLocks/>
          </p:cNvSpPr>
          <p:nvPr/>
        </p:nvSpPr>
        <p:spPr bwMode="black">
          <a:xfrm>
            <a:off x="168620" y="0"/>
            <a:ext cx="745635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La valutazione di prima istanza del Nucleo</a:t>
            </a:r>
            <a:endParaRPr lang="en-US" altLang="it-IT" sz="2000" b="1" dirty="0">
              <a:solidFill>
                <a:srgbClr val="0A7736"/>
              </a:solidFill>
              <a:ea typeface="HP Simplified"/>
            </a:endParaRPr>
          </a:p>
        </p:txBody>
      </p:sp>
      <p:grpSp>
        <p:nvGrpSpPr>
          <p:cNvPr id="2" name="Group 1"/>
          <p:cNvGrpSpPr/>
          <p:nvPr/>
        </p:nvGrpSpPr>
        <p:grpSpPr>
          <a:xfrm>
            <a:off x="4186229" y="1258200"/>
            <a:ext cx="728672" cy="1414804"/>
            <a:chOff x="4249728" y="1474100"/>
            <a:chExt cx="879421" cy="1414804"/>
          </a:xfrm>
        </p:grpSpPr>
        <p:grpSp>
          <p:nvGrpSpPr>
            <p:cNvPr id="5" name="Group 4"/>
            <p:cNvGrpSpPr>
              <a:grpSpLocks noChangeAspect="1"/>
            </p:cNvGrpSpPr>
            <p:nvPr/>
          </p:nvGrpSpPr>
          <p:grpSpPr>
            <a:xfrm>
              <a:off x="4249728" y="1474100"/>
              <a:ext cx="879421" cy="231107"/>
              <a:chOff x="4524866" y="3412502"/>
              <a:chExt cx="1348027" cy="320512"/>
            </a:xfrm>
            <a:solidFill>
              <a:srgbClr val="0A7736"/>
            </a:solidFill>
          </p:grpSpPr>
          <p:sp>
            <p:nvSpPr>
              <p:cNvPr id="3" name="Rectangle 2"/>
              <p:cNvSpPr/>
              <p:nvPr/>
            </p:nvSpPr>
            <p:spPr>
              <a:xfrm>
                <a:off x="4524866" y="3412503"/>
                <a:ext cx="301657" cy="3205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A</a:t>
                </a:r>
                <a:endParaRPr lang="it-IT" sz="1600" dirty="0"/>
              </a:p>
            </p:txBody>
          </p:sp>
          <p:sp>
            <p:nvSpPr>
              <p:cNvPr id="9" name="Rectangle 8"/>
              <p:cNvSpPr/>
              <p:nvPr/>
            </p:nvSpPr>
            <p:spPr>
              <a:xfrm>
                <a:off x="487365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B</a:t>
                </a:r>
                <a:endParaRPr lang="it-IT" sz="1600" dirty="0"/>
              </a:p>
            </p:txBody>
          </p:sp>
          <p:sp>
            <p:nvSpPr>
              <p:cNvPr id="10" name="Rectangle 9"/>
              <p:cNvSpPr/>
              <p:nvPr/>
            </p:nvSpPr>
            <p:spPr>
              <a:xfrm>
                <a:off x="522244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C</a:t>
                </a:r>
                <a:endParaRPr lang="it-IT" sz="1600" dirty="0"/>
              </a:p>
            </p:txBody>
          </p:sp>
          <p:sp>
            <p:nvSpPr>
              <p:cNvPr id="11" name="Rectangle 10"/>
              <p:cNvSpPr/>
              <p:nvPr/>
            </p:nvSpPr>
            <p:spPr>
              <a:xfrm>
                <a:off x="557123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D</a:t>
                </a:r>
                <a:endParaRPr lang="it-IT" sz="1600" dirty="0"/>
              </a:p>
            </p:txBody>
          </p:sp>
        </p:grpSp>
        <p:grpSp>
          <p:nvGrpSpPr>
            <p:cNvPr id="6" name="Group 12"/>
            <p:cNvGrpSpPr>
              <a:grpSpLocks noChangeAspect="1"/>
            </p:cNvGrpSpPr>
            <p:nvPr/>
          </p:nvGrpSpPr>
          <p:grpSpPr>
            <a:xfrm>
              <a:off x="4249728" y="2065949"/>
              <a:ext cx="879421" cy="231107"/>
              <a:chOff x="4524866" y="3412502"/>
              <a:chExt cx="1348027" cy="320512"/>
            </a:xfrm>
            <a:solidFill>
              <a:srgbClr val="0A7736"/>
            </a:solidFill>
          </p:grpSpPr>
          <p:sp>
            <p:nvSpPr>
              <p:cNvPr id="14" name="Rectangle 13"/>
              <p:cNvSpPr/>
              <p:nvPr/>
            </p:nvSpPr>
            <p:spPr>
              <a:xfrm>
                <a:off x="4524866" y="3412503"/>
                <a:ext cx="301657" cy="3205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A</a:t>
                </a:r>
                <a:endParaRPr lang="it-IT" sz="1600" dirty="0"/>
              </a:p>
            </p:txBody>
          </p:sp>
          <p:sp>
            <p:nvSpPr>
              <p:cNvPr id="15" name="Rectangle 14"/>
              <p:cNvSpPr/>
              <p:nvPr/>
            </p:nvSpPr>
            <p:spPr>
              <a:xfrm>
                <a:off x="487365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B</a:t>
                </a:r>
                <a:endParaRPr lang="it-IT" sz="1600" dirty="0"/>
              </a:p>
            </p:txBody>
          </p:sp>
          <p:sp>
            <p:nvSpPr>
              <p:cNvPr id="16" name="Rectangle 15"/>
              <p:cNvSpPr/>
              <p:nvPr/>
            </p:nvSpPr>
            <p:spPr>
              <a:xfrm>
                <a:off x="522244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C</a:t>
                </a:r>
                <a:endParaRPr lang="it-IT" sz="1600" dirty="0"/>
              </a:p>
            </p:txBody>
          </p:sp>
          <p:sp>
            <p:nvSpPr>
              <p:cNvPr id="17" name="Rectangle 16"/>
              <p:cNvSpPr/>
              <p:nvPr/>
            </p:nvSpPr>
            <p:spPr>
              <a:xfrm>
                <a:off x="557123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D</a:t>
                </a:r>
                <a:endParaRPr lang="it-IT" sz="1600" dirty="0"/>
              </a:p>
            </p:txBody>
          </p:sp>
        </p:grpSp>
        <p:grpSp>
          <p:nvGrpSpPr>
            <p:cNvPr id="7" name="Group 17"/>
            <p:cNvGrpSpPr>
              <a:grpSpLocks noChangeAspect="1"/>
            </p:cNvGrpSpPr>
            <p:nvPr/>
          </p:nvGrpSpPr>
          <p:grpSpPr>
            <a:xfrm>
              <a:off x="4249728" y="2657797"/>
              <a:ext cx="879421" cy="231107"/>
              <a:chOff x="4524866" y="3412502"/>
              <a:chExt cx="1348027" cy="320512"/>
            </a:xfrm>
            <a:solidFill>
              <a:srgbClr val="0A7736"/>
            </a:solidFill>
          </p:grpSpPr>
          <p:sp>
            <p:nvSpPr>
              <p:cNvPr id="19" name="Rectangle 18"/>
              <p:cNvSpPr/>
              <p:nvPr/>
            </p:nvSpPr>
            <p:spPr>
              <a:xfrm>
                <a:off x="4524866" y="3412503"/>
                <a:ext cx="301657" cy="3205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A</a:t>
                </a:r>
                <a:endParaRPr lang="it-IT" sz="1600" dirty="0"/>
              </a:p>
            </p:txBody>
          </p:sp>
          <p:sp>
            <p:nvSpPr>
              <p:cNvPr id="20" name="Rectangle 19"/>
              <p:cNvSpPr/>
              <p:nvPr/>
            </p:nvSpPr>
            <p:spPr>
              <a:xfrm>
                <a:off x="487365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B</a:t>
                </a:r>
                <a:endParaRPr lang="it-IT" sz="1600" dirty="0"/>
              </a:p>
            </p:txBody>
          </p:sp>
          <p:sp>
            <p:nvSpPr>
              <p:cNvPr id="25" name="Rectangle 24"/>
              <p:cNvSpPr/>
              <p:nvPr/>
            </p:nvSpPr>
            <p:spPr>
              <a:xfrm>
                <a:off x="522244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C</a:t>
                </a:r>
                <a:endParaRPr lang="it-IT" sz="1600" dirty="0"/>
              </a:p>
            </p:txBody>
          </p:sp>
          <p:sp>
            <p:nvSpPr>
              <p:cNvPr id="26" name="Rectangle 25"/>
              <p:cNvSpPr/>
              <p:nvPr/>
            </p:nvSpPr>
            <p:spPr>
              <a:xfrm>
                <a:off x="5571236" y="3412502"/>
                <a:ext cx="301657" cy="32051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t>D</a:t>
                </a:r>
                <a:endParaRPr lang="it-IT" sz="1600" dirty="0"/>
              </a:p>
            </p:txBody>
          </p:sp>
        </p:grpSp>
      </p:grpSp>
      <p:grpSp>
        <p:nvGrpSpPr>
          <p:cNvPr id="8" name="Group 26"/>
          <p:cNvGrpSpPr/>
          <p:nvPr/>
        </p:nvGrpSpPr>
        <p:grpSpPr>
          <a:xfrm>
            <a:off x="5782286" y="1101483"/>
            <a:ext cx="393135" cy="1687725"/>
            <a:chOff x="5474735" y="1789721"/>
            <a:chExt cx="839550" cy="2753994"/>
          </a:xfrm>
        </p:grpSpPr>
        <p:sp>
          <p:nvSpPr>
            <p:cNvPr id="28" name="Rectangle 27"/>
            <p:cNvSpPr/>
            <p:nvPr/>
          </p:nvSpPr>
          <p:spPr>
            <a:xfrm>
              <a:off x="5474735" y="1789721"/>
              <a:ext cx="839550" cy="642073"/>
            </a:xfrm>
            <a:prstGeom prst="rect">
              <a:avLst/>
            </a:prstGeom>
            <a:solidFill>
              <a:srgbClr val="0A7736"/>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Arial" panose="020B0604020202020204" pitchFamily="34" charset="0"/>
                  <a:cs typeface="Arial" panose="020B0604020202020204" pitchFamily="34" charset="0"/>
                </a:rPr>
                <a:t>A</a:t>
              </a:r>
              <a:endParaRPr lang="it-IT" dirty="0">
                <a:latin typeface="Arial" panose="020B0604020202020204" pitchFamily="34" charset="0"/>
                <a:cs typeface="Arial" panose="020B0604020202020204" pitchFamily="34" charset="0"/>
              </a:endParaRPr>
            </a:p>
          </p:txBody>
        </p:sp>
        <p:sp>
          <p:nvSpPr>
            <p:cNvPr id="29" name="Rectangle 28"/>
            <p:cNvSpPr/>
            <p:nvPr/>
          </p:nvSpPr>
          <p:spPr>
            <a:xfrm>
              <a:off x="5474735" y="2493695"/>
              <a:ext cx="839550" cy="642073"/>
            </a:xfrm>
            <a:prstGeom prst="rect">
              <a:avLst/>
            </a:prstGeom>
            <a:solidFill>
              <a:schemeClr val="bg1">
                <a:lumMod val="65000"/>
              </a:schemeClr>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Arial" panose="020B0604020202020204" pitchFamily="34" charset="0"/>
                  <a:cs typeface="Arial" panose="020B0604020202020204" pitchFamily="34" charset="0"/>
                </a:rPr>
                <a:t>B</a:t>
              </a:r>
              <a:endParaRPr lang="it-IT" dirty="0">
                <a:latin typeface="Arial" panose="020B0604020202020204" pitchFamily="34" charset="0"/>
                <a:cs typeface="Arial" panose="020B0604020202020204" pitchFamily="34" charset="0"/>
              </a:endParaRPr>
            </a:p>
          </p:txBody>
        </p:sp>
        <p:sp>
          <p:nvSpPr>
            <p:cNvPr id="30" name="Rectangle 29"/>
            <p:cNvSpPr/>
            <p:nvPr/>
          </p:nvSpPr>
          <p:spPr>
            <a:xfrm>
              <a:off x="5474735" y="3197669"/>
              <a:ext cx="839550" cy="642073"/>
            </a:xfrm>
            <a:prstGeom prst="rect">
              <a:avLst/>
            </a:prstGeom>
            <a:solidFill>
              <a:schemeClr val="bg1">
                <a:lumMod val="65000"/>
              </a:schemeClr>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Arial" panose="020B0604020202020204" pitchFamily="34" charset="0"/>
                  <a:cs typeface="Arial" panose="020B0604020202020204" pitchFamily="34" charset="0"/>
                </a:rPr>
                <a:t>C</a:t>
              </a:r>
              <a:endParaRPr lang="it-IT" dirty="0">
                <a:latin typeface="Arial" panose="020B0604020202020204" pitchFamily="34" charset="0"/>
                <a:cs typeface="Arial" panose="020B0604020202020204" pitchFamily="34" charset="0"/>
              </a:endParaRPr>
            </a:p>
          </p:txBody>
        </p:sp>
        <p:sp>
          <p:nvSpPr>
            <p:cNvPr id="31" name="Rectangle 30"/>
            <p:cNvSpPr/>
            <p:nvPr/>
          </p:nvSpPr>
          <p:spPr>
            <a:xfrm>
              <a:off x="5474735" y="3901642"/>
              <a:ext cx="839550" cy="642073"/>
            </a:xfrm>
            <a:prstGeom prst="rect">
              <a:avLst/>
            </a:prstGeom>
            <a:solidFill>
              <a:schemeClr val="bg1">
                <a:lumMod val="65000"/>
              </a:schemeClr>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Arial" panose="020B0604020202020204" pitchFamily="34" charset="0"/>
                  <a:cs typeface="Arial" panose="020B0604020202020204" pitchFamily="34" charset="0"/>
                </a:rPr>
                <a:t>D</a:t>
              </a:r>
              <a:endParaRPr lang="it-IT" dirty="0">
                <a:latin typeface="Arial" panose="020B0604020202020204" pitchFamily="34" charset="0"/>
                <a:cs typeface="Arial" panose="020B0604020202020204" pitchFamily="34" charset="0"/>
              </a:endParaRPr>
            </a:p>
          </p:txBody>
        </p:sp>
      </p:grpSp>
      <p:graphicFrame>
        <p:nvGraphicFramePr>
          <p:cNvPr id="36" name="Table 3"/>
          <p:cNvGraphicFramePr>
            <a:graphicFrameLocks noGrp="1"/>
          </p:cNvGraphicFramePr>
          <p:nvPr>
            <p:extLst>
              <p:ext uri="{D42A27DB-BD31-4B8C-83A1-F6EECF244321}">
                <p14:modId xmlns:p14="http://schemas.microsoft.com/office/powerpoint/2010/main" val="341727199"/>
              </p:ext>
            </p:extLst>
          </p:nvPr>
        </p:nvGraphicFramePr>
        <p:xfrm>
          <a:off x="159026" y="3115491"/>
          <a:ext cx="6131471" cy="1587550"/>
        </p:xfrm>
        <a:graphic>
          <a:graphicData uri="http://schemas.openxmlformats.org/drawingml/2006/table">
            <a:tbl>
              <a:tblPr firstRow="1" firstCol="1" bandRow="1">
                <a:tableStyleId>{10A1B5D5-9B99-4C35-A422-299274C87663}</a:tableStyleId>
              </a:tblPr>
              <a:tblGrid>
                <a:gridCol w="1266736"/>
                <a:gridCol w="4864735"/>
              </a:tblGrid>
              <a:tr h="259477">
                <a:tc gridSpan="2">
                  <a:txBody>
                    <a:bodyPr/>
                    <a:lstStyle/>
                    <a:p>
                      <a:pPr algn="ctr">
                        <a:spcAft>
                          <a:spcPts val="0"/>
                        </a:spcAft>
                      </a:pPr>
                      <a:r>
                        <a:rPr lang="it-IT" sz="1200" dirty="0" smtClean="0">
                          <a:effectLst/>
                          <a:latin typeface="Arial" panose="020B0604020202020204" pitchFamily="34" charset="0"/>
                          <a:cs typeface="Arial" panose="020B0604020202020204" pitchFamily="34" charset="0"/>
                        </a:rPr>
                        <a:t>VALUTAZIONE DI PRIMA ISTANZA DEL NUCLEO</a:t>
                      </a: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hMerge="1">
                  <a:txBody>
                    <a:bodyPr/>
                    <a:lstStyle/>
                    <a:p>
                      <a:pPr algn="ctr">
                        <a:spcAft>
                          <a:spcPts val="0"/>
                        </a:spcAft>
                      </a:pP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457926">
                <a:tc rowSpan="3">
                  <a:txBody>
                    <a:bodyPr/>
                    <a:lstStyle/>
                    <a:p>
                      <a:pPr algn="ctr">
                        <a:spcAft>
                          <a:spcPts val="0"/>
                        </a:spcAft>
                      </a:pPr>
                      <a:r>
                        <a:rPr lang="it-IT" sz="1200" dirty="0" smtClean="0">
                          <a:effectLst/>
                          <a:latin typeface="Arial" panose="020B0604020202020204" pitchFamily="34" charset="0"/>
                          <a:cs typeface="Arial" panose="020B0604020202020204" pitchFamily="34" charset="0"/>
                        </a:rPr>
                        <a:t>A</a:t>
                      </a:r>
                    </a:p>
                    <a:p>
                      <a:pPr algn="ctr">
                        <a:spcAft>
                          <a:spcPts val="0"/>
                        </a:spcAft>
                      </a:pPr>
                      <a:r>
                        <a:rPr lang="it-IT" sz="1200" dirty="0" smtClean="0">
                          <a:effectLst/>
                          <a:latin typeface="Arial" panose="020B0604020202020204" pitchFamily="34" charset="0"/>
                          <a:cs typeface="Arial" panose="020B0604020202020204" pitchFamily="34" charset="0"/>
                        </a:rPr>
                        <a:t> </a:t>
                      </a:r>
                    </a:p>
                    <a:p>
                      <a:pPr algn="ctr">
                        <a:spcAft>
                          <a:spcPts val="0"/>
                        </a:spcAft>
                      </a:pPr>
                      <a:r>
                        <a:rPr lang="it-IT" sz="1100" dirty="0" smtClean="0">
                          <a:effectLst/>
                          <a:latin typeface="Arial" panose="020B0604020202020204" pitchFamily="34" charset="0"/>
                          <a:cs typeface="Arial" panose="020B0604020202020204" pitchFamily="34" charset="0"/>
                        </a:rPr>
                        <a:t>Pieno raggiungimento degli obiettivi</a:t>
                      </a:r>
                      <a:endParaRPr lang="it-IT" sz="1100" dirty="0">
                        <a:effectLst/>
                        <a:latin typeface="Arial" panose="020B0604020202020204" pitchFamily="34" charset="0"/>
                        <a:cs typeface="Arial" panose="020B0604020202020204" pitchFamily="34" charset="0"/>
                      </a:endParaRPr>
                    </a:p>
                  </a:txBody>
                  <a:tcPr marL="51435" marR="51435" marT="4286"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smtClean="0">
                          <a:effectLst/>
                          <a:latin typeface="Arial" panose="020B0604020202020204" pitchFamily="34" charset="0"/>
                          <a:cs typeface="Arial" panose="020B0604020202020204" pitchFamily="34" charset="0"/>
                        </a:rPr>
                        <a:t>Direzione unitaria, promozione della partecipazione … competenze gestionali e organizzative finalizzate al raggiungimento dei risultati</a:t>
                      </a:r>
                      <a:r>
                        <a:rPr lang="it-IT" sz="1200" b="0" baseline="0" dirty="0" smtClean="0">
                          <a:effectLst/>
                          <a:latin typeface="Arial" panose="020B0604020202020204" pitchFamily="34" charset="0"/>
                          <a:cs typeface="Arial" panose="020B0604020202020204" pitchFamily="34" charset="0"/>
                        </a:rPr>
                        <a:t> </a:t>
                      </a:r>
                      <a:r>
                        <a:rPr lang="it-IT" sz="1200" b="0" dirty="0" err="1" smtClean="0">
                          <a:effectLst/>
                          <a:latin typeface="Arial" panose="020B0604020202020204" pitchFamily="34" charset="0"/>
                          <a:ea typeface="Open Sans" panose="020B0604020202020204" charset="0"/>
                          <a:cs typeface="Arial" panose="020B0604020202020204" pitchFamily="34" charset="0"/>
                        </a:rPr>
                        <a:t>…………</a:t>
                      </a:r>
                      <a:r>
                        <a:rPr lang="it-IT" sz="1200" b="0" dirty="0" smtClean="0">
                          <a:effectLst/>
                          <a:latin typeface="Arial" panose="020B0604020202020204" pitchFamily="34" charset="0"/>
                          <a:ea typeface="Open Sans" panose="020B0604020202020204" charset="0"/>
                          <a:cs typeface="Arial" panose="020B0604020202020204" pitchFamily="34" charset="0"/>
                        </a:rPr>
                        <a:t>...</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366980">
                <a:tc vMerge="1">
                  <a:txBody>
                    <a:bodyPr/>
                    <a:lstStyle/>
                    <a:p>
                      <a:pPr>
                        <a:spcAft>
                          <a:spcPts val="0"/>
                        </a:spcAft>
                      </a:pP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smtClean="0">
                          <a:effectLst/>
                          <a:latin typeface="Arial" panose="020B0604020202020204" pitchFamily="34" charset="0"/>
                          <a:cs typeface="Arial" panose="020B0604020202020204" pitchFamily="34" charset="0"/>
                        </a:rPr>
                        <a:t>Valorizzazione delle risorse professionali, dell’impegno e dei meriti professionali </a:t>
                      </a:r>
                      <a:r>
                        <a:rPr lang="it-IT" sz="1200" b="0" dirty="0" err="1" smtClean="0">
                          <a:effectLst/>
                          <a:latin typeface="Arial" panose="020B0604020202020204" pitchFamily="34" charset="0"/>
                          <a:ea typeface="Open Sans" panose="020B0604020202020204" charset="0"/>
                          <a:cs typeface="Arial" panose="020B0604020202020204" pitchFamily="34" charset="0"/>
                        </a:rPr>
                        <a:t>…………</a:t>
                      </a:r>
                      <a:r>
                        <a:rPr lang="it-IT" sz="120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r h="412453">
                <a:tc vMerge="1">
                  <a:txBody>
                    <a:bodyPr/>
                    <a:lstStyle/>
                    <a:p>
                      <a:pPr>
                        <a:spcAft>
                          <a:spcPts val="0"/>
                        </a:spcAft>
                      </a:pP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c>
                  <a:txBody>
                    <a:bodyPr/>
                    <a:lstStyle/>
                    <a:p>
                      <a:pPr algn="l">
                        <a:spcAft>
                          <a:spcPts val="0"/>
                        </a:spcAft>
                      </a:pPr>
                      <a:r>
                        <a:rPr lang="it-IT" sz="1200" dirty="0" smtClean="0">
                          <a:effectLst/>
                          <a:latin typeface="Arial" panose="020B0604020202020204" pitchFamily="34" charset="0"/>
                          <a:cs typeface="Arial" panose="020B0604020202020204" pitchFamily="34" charset="0"/>
                        </a:rPr>
                        <a:t>Apprezzamento del proprio operato all’interno della comunità professionale e sociale</a:t>
                      </a:r>
                      <a:r>
                        <a:rPr lang="it-IT" sz="1200" b="0" baseline="0" dirty="0">
                          <a:effectLst/>
                          <a:latin typeface="Arial" panose="020B0604020202020204" pitchFamily="34" charset="0"/>
                          <a:cs typeface="Arial" panose="020B0604020202020204" pitchFamily="34" charset="0"/>
                        </a:rPr>
                        <a:t> </a:t>
                      </a:r>
                      <a:r>
                        <a:rPr lang="it-IT" sz="1200" b="0" dirty="0" err="1" smtClean="0">
                          <a:effectLst/>
                          <a:latin typeface="Arial" panose="020B0604020202020204" pitchFamily="34" charset="0"/>
                          <a:ea typeface="Open Sans" panose="020B0604020202020204" charset="0"/>
                          <a:cs typeface="Arial" panose="020B0604020202020204" pitchFamily="34" charset="0"/>
                        </a:rPr>
                        <a:t>…………</a:t>
                      </a:r>
                      <a:r>
                        <a:rPr lang="it-IT" sz="1200" b="0" dirty="0" smtClean="0">
                          <a:effectLst/>
                          <a:latin typeface="Arial" panose="020B0604020202020204" pitchFamily="34" charset="0"/>
                          <a:ea typeface="Open Sans" panose="020B0604020202020204" charset="0"/>
                          <a:cs typeface="Arial" panose="020B0604020202020204" pitchFamily="34" charset="0"/>
                        </a:rPr>
                        <a:t>...</a:t>
                      </a:r>
                    </a:p>
                  </a:txBody>
                  <a:tcPr marL="0" marR="0" marT="0" marB="0" anchor="ctr">
                    <a:lnL w="6350" cap="flat" cmpd="sng" algn="ctr">
                      <a:solidFill>
                        <a:srgbClr val="0A7736"/>
                      </a:solidFill>
                      <a:prstDash val="solid"/>
                      <a:round/>
                      <a:headEnd type="none" w="med" len="med"/>
                      <a:tailEnd type="none" w="med" len="med"/>
                    </a:lnL>
                    <a:lnR w="6350" cap="flat" cmpd="sng" algn="ctr">
                      <a:solidFill>
                        <a:srgbClr val="0A7736"/>
                      </a:solidFill>
                      <a:prstDash val="solid"/>
                      <a:round/>
                      <a:headEnd type="none" w="med" len="med"/>
                      <a:tailEnd type="none" w="med" len="med"/>
                    </a:lnR>
                    <a:lnT w="6350" cap="flat" cmpd="sng" algn="ctr">
                      <a:solidFill>
                        <a:srgbClr val="0A7736"/>
                      </a:solidFill>
                      <a:prstDash val="solid"/>
                      <a:round/>
                      <a:headEnd type="none" w="med" len="med"/>
                      <a:tailEnd type="none" w="med" len="med"/>
                    </a:lnT>
                    <a:lnB w="6350" cap="flat" cmpd="sng" algn="ctr">
                      <a:solidFill>
                        <a:srgbClr val="0A7736"/>
                      </a:solidFill>
                      <a:prstDash val="solid"/>
                      <a:round/>
                      <a:headEnd type="none" w="med" len="med"/>
                      <a:tailEnd type="none" w="med" len="med"/>
                    </a:lnB>
                  </a:tcPr>
                </a:tc>
              </a:tr>
            </a:tbl>
          </a:graphicData>
        </a:graphic>
      </p:graphicFrame>
      <p:sp>
        <p:nvSpPr>
          <p:cNvPr id="41" name="CasellaDiTesto 40"/>
          <p:cNvSpPr txBox="1"/>
          <p:nvPr/>
        </p:nvSpPr>
        <p:spPr>
          <a:xfrm>
            <a:off x="6628023" y="1325462"/>
            <a:ext cx="2277438" cy="2308324"/>
          </a:xfrm>
          <a:prstGeom prst="rect">
            <a:avLst/>
          </a:prstGeom>
          <a:noFill/>
        </p:spPr>
        <p:txBody>
          <a:bodyPr wrap="square" rtlCol="0">
            <a:spAutoFit/>
          </a:bodyPr>
          <a:lstStyle/>
          <a:p>
            <a:pPr marL="0" algn="ctr" defTabSz="430213">
              <a:spcAft>
                <a:spcPts val="400"/>
              </a:spcAft>
              <a:buSzPct val="100000"/>
            </a:pPr>
            <a:r>
              <a:rPr lang="it-IT" sz="1600" b="1" dirty="0" smtClean="0">
                <a:solidFill>
                  <a:srgbClr val="0A7736"/>
                </a:solidFill>
                <a:latin typeface="HP Simplified" pitchFamily="34" charset="0"/>
                <a:cs typeface="HP Simplified" pitchFamily="34" charset="0"/>
              </a:rPr>
              <a:t>La valutazione di prima istanza del Nucleo, con definizioni comuni a livello nazionale, va in automatico nel format del Direttore USR per la valutazione finale</a:t>
            </a:r>
          </a:p>
        </p:txBody>
      </p:sp>
      <p:sp>
        <p:nvSpPr>
          <p:cNvPr id="45" name="Isosceles Triangle 6"/>
          <p:cNvSpPr/>
          <p:nvPr/>
        </p:nvSpPr>
        <p:spPr>
          <a:xfrm rot="16200000">
            <a:off x="4371367" y="2537632"/>
            <a:ext cx="4225689" cy="215900"/>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Freccia a destra 31"/>
          <p:cNvSpPr/>
          <p:nvPr/>
        </p:nvSpPr>
        <p:spPr>
          <a:xfrm rot="5400000">
            <a:off x="458744" y="2930146"/>
            <a:ext cx="723569" cy="635931"/>
          </a:xfrm>
          <a:prstGeom prst="rightArrow">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836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desa"/>
          <p:cNvPicPr>
            <a:picLocks noChangeAspect="1" noChangeArrowheads="1"/>
          </p:cNvPicPr>
          <p:nvPr/>
        </p:nvPicPr>
        <p:blipFill>
          <a:blip r:embed="rId3" cstate="print"/>
          <a:srcRect/>
          <a:stretch>
            <a:fillRect/>
          </a:stretch>
        </p:blipFill>
        <p:spPr bwMode="auto">
          <a:xfrm>
            <a:off x="3116389" y="625831"/>
            <a:ext cx="2808287" cy="2971800"/>
          </a:xfrm>
          <a:prstGeom prst="rect">
            <a:avLst/>
          </a:prstGeom>
          <a:noFill/>
          <a:ln w="9525">
            <a:noFill/>
            <a:miter lim="800000"/>
            <a:headEnd/>
            <a:tailEnd/>
          </a:ln>
        </p:spPr>
      </p:pic>
      <p:sp>
        <p:nvSpPr>
          <p:cNvPr id="14" name="Rectangle 5"/>
          <p:cNvSpPr>
            <a:spLocks noChangeArrowheads="1"/>
          </p:cNvSpPr>
          <p:nvPr/>
        </p:nvSpPr>
        <p:spPr bwMode="auto">
          <a:xfrm>
            <a:off x="116112" y="3936979"/>
            <a:ext cx="9027888" cy="630942"/>
          </a:xfrm>
          <a:prstGeom prst="rect">
            <a:avLst/>
          </a:prstGeom>
          <a:noFill/>
          <a:ln w="9525">
            <a:noFill/>
            <a:miter lim="800000"/>
            <a:headEnd/>
            <a:tailEnd/>
          </a:ln>
        </p:spPr>
        <p:txBody>
          <a:bodyPr wrap="square" lIns="0" tIns="0" rIns="0" bIns="0" anchor="ctr">
            <a:spAutoFit/>
          </a:bodyPr>
          <a:lstStyle/>
          <a:p>
            <a:pPr algn="ctr">
              <a:spcBef>
                <a:spcPts val="600"/>
              </a:spcBef>
            </a:pPr>
            <a:r>
              <a:rPr lang="it-IT" sz="2000" dirty="0" smtClean="0">
                <a:solidFill>
                  <a:srgbClr val="0A7736"/>
                </a:solidFill>
                <a:ea typeface="Open Sans" panose="020B0604020202020204" charset="0"/>
              </a:rPr>
              <a:t>“</a:t>
            </a:r>
            <a:r>
              <a:rPr lang="it-IT" sz="2000" dirty="0">
                <a:solidFill>
                  <a:srgbClr val="0A7736"/>
                </a:solidFill>
                <a:ea typeface="Open Sans" panose="020B0604020202020204" charset="0"/>
              </a:rPr>
              <a:t>L</a:t>
            </a:r>
            <a:r>
              <a:rPr lang="it-IT" sz="2000" dirty="0" smtClean="0">
                <a:solidFill>
                  <a:srgbClr val="0A7736"/>
                </a:solidFill>
                <a:ea typeface="Open Sans" panose="020B0604020202020204" charset="0"/>
              </a:rPr>
              <a:t>a garanzia di una Buona </a:t>
            </a:r>
            <a:r>
              <a:rPr lang="it-IT" sz="2000" dirty="0">
                <a:solidFill>
                  <a:srgbClr val="0A7736"/>
                </a:solidFill>
                <a:ea typeface="Open Sans" panose="020B0604020202020204" charset="0"/>
              </a:rPr>
              <a:t>S</a:t>
            </a:r>
            <a:r>
              <a:rPr lang="it-IT" sz="2000" dirty="0" smtClean="0">
                <a:solidFill>
                  <a:srgbClr val="0A7736"/>
                </a:solidFill>
                <a:ea typeface="Open Sans" panose="020B0604020202020204" charset="0"/>
              </a:rPr>
              <a:t>cuola è: un Buon Direttore” </a:t>
            </a:r>
            <a:endParaRPr lang="it-IT" sz="2800" dirty="0" smtClean="0">
              <a:solidFill>
                <a:srgbClr val="0A7736"/>
              </a:solidFill>
              <a:ea typeface="Open Sans" panose="020B0604020202020204" charset="0"/>
            </a:endParaRPr>
          </a:p>
          <a:p>
            <a:pPr algn="ctr">
              <a:spcBef>
                <a:spcPts val="600"/>
              </a:spcBef>
            </a:pPr>
            <a:r>
              <a:rPr lang="it-IT" sz="1600" dirty="0" smtClean="0">
                <a:solidFill>
                  <a:srgbClr val="0A7736"/>
                </a:solidFill>
                <a:ea typeface="Open Sans" panose="020B0604020202020204" charset="0"/>
              </a:rPr>
              <a:t>(Francesco De Sanctis: </a:t>
            </a:r>
            <a:r>
              <a:rPr lang="it-IT" sz="1600" i="1" dirty="0" smtClean="0">
                <a:solidFill>
                  <a:srgbClr val="0A7736"/>
                </a:solidFill>
                <a:ea typeface="Open Sans" panose="020B0604020202020204" charset="0"/>
              </a:rPr>
              <a:t>Discorso al Parlamento</a:t>
            </a:r>
            <a:r>
              <a:rPr lang="it-IT" sz="1600" dirty="0" smtClean="0">
                <a:solidFill>
                  <a:srgbClr val="0A7736"/>
                </a:solidFill>
                <a:ea typeface="Open Sans" panose="020B0604020202020204" charset="0"/>
              </a:rPr>
              <a:t> 1874)</a:t>
            </a:r>
            <a:endParaRPr lang="it-IT" sz="1600" dirty="0">
              <a:solidFill>
                <a:srgbClr val="0A7736"/>
              </a:solidFill>
              <a:ea typeface="Open Sans" panose="020B0604020202020204" charset="0"/>
            </a:endParaRPr>
          </a:p>
        </p:txBody>
      </p:sp>
    </p:spTree>
    <p:extLst>
      <p:ext uri="{BB962C8B-B14F-4D97-AF65-F5344CB8AC3E}">
        <p14:creationId xmlns:p14="http://schemas.microsoft.com/office/powerpoint/2010/main" val="1842994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481" y="181414"/>
            <a:ext cx="6629400" cy="628650"/>
          </a:xfrm>
        </p:spPr>
        <p:txBody>
          <a:bodyPr/>
          <a:lstStyle/>
          <a:p>
            <a:r>
              <a:rPr lang="it-IT" smtClean="0"/>
              <a:t>Il disegno generale </a:t>
            </a:r>
            <a:r>
              <a:rPr lang="it-IT"/>
              <a:t>di riferimento</a:t>
            </a:r>
          </a:p>
        </p:txBody>
      </p:sp>
      <p:sp>
        <p:nvSpPr>
          <p:cNvPr id="4" name="Segnaposto testo 2"/>
          <p:cNvSpPr>
            <a:spLocks noGrp="1"/>
          </p:cNvSpPr>
          <p:nvPr>
            <p:ph type="body" sz="half" idx="2"/>
          </p:nvPr>
        </p:nvSpPr>
        <p:spPr>
          <a:xfrm>
            <a:off x="546100" y="971550"/>
            <a:ext cx="8153400" cy="3543300"/>
          </a:xfrm>
        </p:spPr>
        <p:txBody>
          <a:bodyPr/>
          <a:lstStyle/>
          <a:p>
            <a:endParaRPr lang="it-IT" sz="2800" b="1" dirty="0" smtClean="0">
              <a:solidFill>
                <a:srgbClr val="4578AD"/>
              </a:solidFill>
            </a:endParaRPr>
          </a:p>
          <a:p>
            <a:endParaRPr lang="it-IT" sz="2800" b="1" dirty="0">
              <a:solidFill>
                <a:srgbClr val="4578AD"/>
              </a:solidFill>
            </a:endParaRPr>
          </a:p>
          <a:p>
            <a:endParaRPr lang="it-IT" sz="2800" b="1" dirty="0" smtClean="0">
              <a:solidFill>
                <a:srgbClr val="4578AD"/>
              </a:solidFill>
            </a:endParaRPr>
          </a:p>
          <a:p>
            <a:endParaRPr lang="it-IT" sz="2800" b="1" dirty="0">
              <a:solidFill>
                <a:srgbClr val="4578AD"/>
              </a:solidFill>
            </a:endParaRPr>
          </a:p>
          <a:p>
            <a:endParaRPr lang="it-IT" sz="2800" b="1" dirty="0" smtClean="0">
              <a:solidFill>
                <a:srgbClr val="4578AD"/>
              </a:solidFill>
            </a:endParaRPr>
          </a:p>
          <a:p>
            <a:endParaRPr lang="it-IT" sz="2800" b="1" dirty="0">
              <a:solidFill>
                <a:srgbClr val="4578AD"/>
              </a:solidFill>
            </a:endParaRPr>
          </a:p>
        </p:txBody>
      </p:sp>
      <p:grpSp>
        <p:nvGrpSpPr>
          <p:cNvPr id="3" name="Group 5"/>
          <p:cNvGrpSpPr/>
          <p:nvPr/>
        </p:nvGrpSpPr>
        <p:grpSpPr>
          <a:xfrm>
            <a:off x="561975" y="771524"/>
            <a:ext cx="7953376" cy="3800475"/>
            <a:chOff x="-117254" y="0"/>
            <a:chExt cx="8443420" cy="4824536"/>
          </a:xfrm>
          <a:solidFill>
            <a:schemeClr val="accent6">
              <a:lumMod val="50000"/>
            </a:schemeClr>
          </a:solidFill>
        </p:grpSpPr>
        <p:sp>
          <p:nvSpPr>
            <p:cNvPr id="16" name="Oval 15"/>
            <p:cNvSpPr/>
            <p:nvPr/>
          </p:nvSpPr>
          <p:spPr>
            <a:xfrm>
              <a:off x="-117254" y="0"/>
              <a:ext cx="8443420" cy="4824536"/>
            </a:xfrm>
            <a:prstGeom prst="ellipse">
              <a:avLst/>
            </a:prstGeom>
            <a:solidFill>
              <a:schemeClr val="accent6"/>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Oval 4"/>
            <p:cNvSpPr/>
            <p:nvPr/>
          </p:nvSpPr>
          <p:spPr>
            <a:xfrm>
              <a:off x="2924065" y="60460"/>
              <a:ext cx="2360780" cy="846409"/>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bg1"/>
                  </a:solidFill>
                </a:rPr>
                <a:t>Contesto e risorse</a:t>
              </a:r>
              <a:endParaRPr lang="it-IT" sz="1800" b="1" kern="1200" dirty="0">
                <a:solidFill>
                  <a:schemeClr val="bg1"/>
                </a:solidFill>
              </a:endParaRPr>
            </a:p>
          </p:txBody>
        </p:sp>
      </p:grpSp>
      <p:grpSp>
        <p:nvGrpSpPr>
          <p:cNvPr id="5" name="Group 6"/>
          <p:cNvGrpSpPr/>
          <p:nvPr/>
        </p:nvGrpSpPr>
        <p:grpSpPr>
          <a:xfrm>
            <a:off x="1041116" y="1486229"/>
            <a:ext cx="7061769" cy="2933921"/>
            <a:chOff x="573571" y="964907"/>
            <a:chExt cx="7061769" cy="3859628"/>
          </a:xfrm>
          <a:solidFill>
            <a:srgbClr val="FBED97"/>
          </a:solidFill>
        </p:grpSpPr>
        <p:sp>
          <p:nvSpPr>
            <p:cNvPr id="14" name="Oval 13"/>
            <p:cNvSpPr/>
            <p:nvPr/>
          </p:nvSpPr>
          <p:spPr>
            <a:xfrm>
              <a:off x="573571" y="964907"/>
              <a:ext cx="7061769" cy="3859628"/>
            </a:xfrm>
            <a:prstGeom prst="ellipse">
              <a:avLst/>
            </a:prstGeom>
            <a:solidFill>
              <a:srgbClr val="FBED97"/>
            </a:solidFill>
            <a:ln>
              <a:solidFill>
                <a:srgbClr val="E3931D"/>
              </a:solid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Oval 6"/>
            <p:cNvSpPr/>
            <p:nvPr/>
          </p:nvSpPr>
          <p:spPr>
            <a:xfrm>
              <a:off x="2860885" y="1108772"/>
              <a:ext cx="2681845" cy="694733"/>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6">
                      <a:lumMod val="50000"/>
                    </a:schemeClr>
                  </a:solidFill>
                </a:rPr>
                <a:t>Ambiente organizzativo</a:t>
              </a:r>
              <a:endParaRPr lang="it-IT" sz="1800" b="1" kern="1200" dirty="0">
                <a:solidFill>
                  <a:schemeClr val="accent6">
                    <a:lumMod val="50000"/>
                  </a:schemeClr>
                </a:solidFill>
              </a:endParaRPr>
            </a:p>
          </p:txBody>
        </p:sp>
      </p:grpSp>
      <p:grpSp>
        <p:nvGrpSpPr>
          <p:cNvPr id="6" name="Group 7"/>
          <p:cNvGrpSpPr/>
          <p:nvPr/>
        </p:nvGrpSpPr>
        <p:grpSpPr>
          <a:xfrm>
            <a:off x="2326506" y="2209910"/>
            <a:ext cx="4451966" cy="2200441"/>
            <a:chOff x="1858962" y="1929814"/>
            <a:chExt cx="4451966" cy="2894721"/>
          </a:xfrm>
        </p:grpSpPr>
        <p:sp>
          <p:nvSpPr>
            <p:cNvPr id="12" name="Oval 11"/>
            <p:cNvSpPr/>
            <p:nvPr/>
          </p:nvSpPr>
          <p:spPr>
            <a:xfrm>
              <a:off x="1858962" y="1929814"/>
              <a:ext cx="4451966" cy="2894721"/>
            </a:xfrm>
            <a:prstGeom prst="ellipse">
              <a:avLst/>
            </a:prstGeom>
            <a:grpFill/>
            <a:ln>
              <a:solidFill>
                <a:srgbClr val="E3931D"/>
              </a:solid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Oval 8"/>
            <p:cNvSpPr/>
            <p:nvPr/>
          </p:nvSpPr>
          <p:spPr>
            <a:xfrm>
              <a:off x="3047636" y="2146918"/>
              <a:ext cx="2276019" cy="651312"/>
            </a:xfrm>
            <a:prstGeom prst="rect">
              <a:avLst/>
            </a:prstGeom>
            <a:no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6">
                      <a:lumMod val="50000"/>
                    </a:schemeClr>
                  </a:solidFill>
                </a:rPr>
                <a:t>Pratiche educative e didattiche</a:t>
              </a:r>
              <a:endParaRPr lang="it-IT" sz="1800" b="1" kern="1200" dirty="0">
                <a:solidFill>
                  <a:schemeClr val="accent6">
                    <a:lumMod val="50000"/>
                  </a:schemeClr>
                </a:solidFill>
              </a:endParaRPr>
            </a:p>
          </p:txBody>
        </p:sp>
      </p:grpSp>
      <p:grpSp>
        <p:nvGrpSpPr>
          <p:cNvPr id="7" name="Group 8"/>
          <p:cNvGrpSpPr/>
          <p:nvPr/>
        </p:nvGrpSpPr>
        <p:grpSpPr>
          <a:xfrm>
            <a:off x="3432965" y="2933590"/>
            <a:ext cx="2261781" cy="1466960"/>
            <a:chOff x="2965421" y="2894721"/>
            <a:chExt cx="2261781" cy="1929814"/>
          </a:xfrm>
        </p:grpSpPr>
        <p:sp>
          <p:nvSpPr>
            <p:cNvPr id="10" name="Oval 9"/>
            <p:cNvSpPr/>
            <p:nvPr/>
          </p:nvSpPr>
          <p:spPr>
            <a:xfrm>
              <a:off x="2965421" y="2894721"/>
              <a:ext cx="2261781" cy="1929814"/>
            </a:xfrm>
            <a:prstGeom prst="ellipse">
              <a:avLst/>
            </a:prstGeom>
            <a:solidFill>
              <a:srgbClr val="00206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val 10"/>
            <p:cNvSpPr/>
            <p:nvPr/>
          </p:nvSpPr>
          <p:spPr>
            <a:xfrm>
              <a:off x="3296651" y="3377175"/>
              <a:ext cx="1599320" cy="96490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bg1"/>
                  </a:solidFill>
                </a:rPr>
                <a:t>Esiti</a:t>
              </a:r>
              <a:r>
                <a:rPr lang="it-IT" sz="2000" b="1" kern="1200" dirty="0" smtClean="0">
                  <a:solidFill>
                    <a:schemeClr val="accent6">
                      <a:lumMod val="50000"/>
                    </a:schemeClr>
                  </a:solidFill>
                </a:rPr>
                <a:t> </a:t>
              </a:r>
              <a:r>
                <a:rPr lang="it-IT" sz="2000" b="1" kern="1200" dirty="0" smtClean="0">
                  <a:solidFill>
                    <a:schemeClr val="bg1"/>
                  </a:solidFill>
                </a:rPr>
                <a:t>formati ed educativi</a:t>
              </a:r>
              <a:endParaRPr lang="it-IT" sz="2000" b="1" kern="1200" dirty="0">
                <a:solidFill>
                  <a:schemeClr val="bg1"/>
                </a:solidFill>
              </a:endParaRPr>
            </a:p>
          </p:txBody>
        </p:sp>
      </p:grpSp>
    </p:spTree>
    <p:extLst>
      <p:ext uri="{BB962C8B-B14F-4D97-AF65-F5344CB8AC3E}">
        <p14:creationId xmlns:p14="http://schemas.microsoft.com/office/powerpoint/2010/main" val="389107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391480" y="2114440"/>
            <a:ext cx="6345140" cy="707886"/>
          </a:xfrm>
          <a:prstGeom prst="rect">
            <a:avLst/>
          </a:prstGeom>
          <a:noFill/>
        </p:spPr>
        <p:txBody>
          <a:bodyPr wrap="square" rtlCol="0">
            <a:spAutoFit/>
          </a:bodyPr>
          <a:lstStyle/>
          <a:p>
            <a:pPr algn="ctr"/>
            <a:r>
              <a:rPr lang="it-IT" sz="4000" b="1" dirty="0">
                <a:solidFill>
                  <a:srgbClr val="0A7736"/>
                </a:solidFill>
                <a:ea typeface="HP Simplified"/>
              </a:rPr>
              <a:t>Lo sviluppo del SNV</a:t>
            </a:r>
          </a:p>
        </p:txBody>
      </p:sp>
    </p:spTree>
    <p:extLst>
      <p:ext uri="{BB962C8B-B14F-4D97-AF65-F5344CB8AC3E}">
        <p14:creationId xmlns:p14="http://schemas.microsoft.com/office/powerpoint/2010/main" val="2444892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2379" y="1168842"/>
            <a:ext cx="7924800" cy="34195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199" y="204401"/>
            <a:ext cx="8392603" cy="765658"/>
          </a:xfrm>
        </p:spPr>
        <p:txBody>
          <a:bodyPr/>
          <a:lstStyle/>
          <a:p>
            <a:r>
              <a:rPr lang="it-IT" sz="2400" b="1" dirty="0"/>
              <a:t>Le fasi e i tempi della Direttiva 11/2014</a:t>
            </a:r>
            <a:br>
              <a:rPr lang="it-IT" sz="2400" b="1" dirty="0"/>
            </a:br>
            <a:endParaRPr lang="it-IT" sz="2400" b="1" dirty="0"/>
          </a:p>
        </p:txBody>
      </p:sp>
      <p:sp>
        <p:nvSpPr>
          <p:cNvPr id="4" name="Segnaposto testo 2"/>
          <p:cNvSpPr>
            <a:spLocks noGrp="1"/>
          </p:cNvSpPr>
          <p:nvPr>
            <p:ph type="body" sz="half" idx="2"/>
          </p:nvPr>
        </p:nvSpPr>
        <p:spPr>
          <a:xfrm>
            <a:off x="355269" y="1186235"/>
            <a:ext cx="8153400" cy="3543300"/>
          </a:xfrm>
        </p:spPr>
        <p:txBody>
          <a:bodyPr/>
          <a:lstStyle/>
          <a:p>
            <a:endParaRPr lang="it-IT" sz="2800" b="1" dirty="0">
              <a:solidFill>
                <a:srgbClr val="4578AD"/>
              </a:solidFill>
            </a:endParaRPr>
          </a:p>
          <a:p>
            <a:endParaRPr lang="it-IT" sz="2800" b="1" dirty="0">
              <a:solidFill>
                <a:srgbClr val="4578AD"/>
              </a:solidFill>
            </a:endParaRPr>
          </a:p>
          <a:p>
            <a:endParaRPr lang="it-IT" sz="2800" b="1" dirty="0">
              <a:solidFill>
                <a:srgbClr val="4578AD"/>
              </a:solidFill>
            </a:endParaRPr>
          </a:p>
          <a:p>
            <a:endParaRPr lang="it-IT" sz="2800" b="1" dirty="0">
              <a:solidFill>
                <a:srgbClr val="4578AD"/>
              </a:solidFill>
            </a:endParaRPr>
          </a:p>
          <a:p>
            <a:endParaRPr lang="it-IT" sz="2800" b="1" dirty="0">
              <a:solidFill>
                <a:srgbClr val="4578AD"/>
              </a:solidFill>
            </a:endParaRPr>
          </a:p>
          <a:p>
            <a:endParaRPr lang="it-IT" sz="2800" b="1" dirty="0">
              <a:solidFill>
                <a:srgbClr val="4578AD"/>
              </a:solidFill>
            </a:endParaRPr>
          </a:p>
        </p:txBody>
      </p:sp>
      <p:sp>
        <p:nvSpPr>
          <p:cNvPr id="3" name="Rectangle 2"/>
          <p:cNvSpPr/>
          <p:nvPr/>
        </p:nvSpPr>
        <p:spPr>
          <a:xfrm>
            <a:off x="546100" y="1613796"/>
            <a:ext cx="8153400" cy="369332"/>
          </a:xfrm>
          <a:prstGeom prst="rect">
            <a:avLst/>
          </a:prstGeom>
        </p:spPr>
        <p:txBody>
          <a:bodyPr wrap="square">
            <a:spAutoFit/>
          </a:bodyPr>
          <a:lstStyle/>
          <a:p>
            <a:pPr algn="ctr" eaLnBrk="0" hangingPunct="0">
              <a:defRPr/>
            </a:pP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92" y="1200149"/>
            <a:ext cx="7752521" cy="3316191"/>
          </a:xfrm>
          <a:prstGeom prst="rect">
            <a:avLst/>
          </a:prstGeom>
          <a:effectLst/>
        </p:spPr>
      </p:pic>
    </p:spTree>
    <p:extLst>
      <p:ext uri="{BB962C8B-B14F-4D97-AF65-F5344CB8AC3E}">
        <p14:creationId xmlns:p14="http://schemas.microsoft.com/office/powerpoint/2010/main" val="271969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7010400" y="4856163"/>
            <a:ext cx="2133600" cy="273050"/>
          </a:xfrm>
          <a:prstGeom prst="rect">
            <a:avLst/>
          </a:prstGeom>
        </p:spPr>
        <p:txBody>
          <a:bodyPr/>
          <a:lstStyle/>
          <a:p>
            <a:fld id="{B6F15528-21DE-4FAA-801E-634DDDAF4B2B}" type="slidenum">
              <a:rPr lang="en-US" smtClean="0"/>
              <a:pPr/>
              <a:t>9</a:t>
            </a:fld>
            <a:endParaRPr lang="en-US"/>
          </a:p>
        </p:txBody>
      </p:sp>
      <p:grpSp>
        <p:nvGrpSpPr>
          <p:cNvPr id="18" name="Group 17"/>
          <p:cNvGrpSpPr/>
          <p:nvPr/>
        </p:nvGrpSpPr>
        <p:grpSpPr>
          <a:xfrm>
            <a:off x="609600" y="1028700"/>
            <a:ext cx="7924800" cy="3257550"/>
            <a:chOff x="609600" y="1028700"/>
            <a:chExt cx="7924800" cy="3257550"/>
          </a:xfrm>
        </p:grpSpPr>
        <p:sp>
          <p:nvSpPr>
            <p:cNvPr id="7" name="Rectangle 6"/>
            <p:cNvSpPr/>
            <p:nvPr/>
          </p:nvSpPr>
          <p:spPr>
            <a:xfrm>
              <a:off x="609600" y="1028700"/>
              <a:ext cx="7924800" cy="32575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14" name="Picture 13"/>
            <p:cNvPicPr>
              <a:picLocks noChangeAspect="1"/>
            </p:cNvPicPr>
            <p:nvPr/>
          </p:nvPicPr>
          <p:blipFill>
            <a:blip r:embed="rId2"/>
            <a:stretch>
              <a:fillRect/>
            </a:stretch>
          </p:blipFill>
          <p:spPr>
            <a:xfrm>
              <a:off x="609600" y="1184143"/>
              <a:ext cx="7797460" cy="2975106"/>
            </a:xfrm>
            <a:prstGeom prst="rect">
              <a:avLst/>
            </a:prstGeom>
          </p:spPr>
        </p:pic>
        <p:pic>
          <p:nvPicPr>
            <p:cNvPr id="17" name="Picture 16"/>
            <p:cNvPicPr preferRelativeResize="0">
              <a:picLocks/>
            </p:cNvPicPr>
            <p:nvPr/>
          </p:nvPicPr>
          <p:blipFill rotWithShape="1">
            <a:blip r:embed="rId3" cstate="print">
              <a:extLst>
                <a:ext uri="{28A0092B-C50C-407E-A947-70E740481C1C}">
                  <a14:useLocalDpi xmlns:a14="http://schemas.microsoft.com/office/drawing/2010/main" val="0"/>
                </a:ext>
              </a:extLst>
            </a:blip>
            <a:srcRect l="53017" t="17689" b="68772"/>
            <a:stretch/>
          </p:blipFill>
          <p:spPr>
            <a:xfrm>
              <a:off x="4729480" y="2324100"/>
              <a:ext cx="3679122" cy="403200"/>
            </a:xfrm>
            <a:prstGeom prst="rect">
              <a:avLst/>
            </a:prstGeom>
            <a:effectLst/>
          </p:spPr>
        </p:pic>
      </p:grpSp>
      <p:sp>
        <p:nvSpPr>
          <p:cNvPr id="19"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it-IT" sz="2000" b="1" dirty="0">
                <a:solidFill>
                  <a:srgbClr val="0A7736"/>
                </a:solidFill>
                <a:ea typeface="HP Simplified"/>
              </a:rPr>
              <a:t>Ipotesi prossimo triennio … </a:t>
            </a:r>
            <a:r>
              <a:rPr lang="it-IT" altLang="it-IT" sz="2000" b="1" dirty="0" smtClean="0">
                <a:solidFill>
                  <a:srgbClr val="0A7736"/>
                </a:solidFill>
                <a:ea typeface="HP Simplified"/>
              </a:rPr>
              <a:t>cronoprogramma</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4228568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with content">
  <a:themeElements>
    <a:clrScheme name="Custom 2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themeOverride>
</file>

<file path=docProps/app.xml><?xml version="1.0" encoding="utf-8"?>
<Properties xmlns="http://schemas.openxmlformats.org/officeDocument/2006/extended-properties" xmlns:vt="http://schemas.openxmlformats.org/officeDocument/2006/docPropsVTypes">
  <Template>HP_PPT_Standard_template_16x9_Jan2013</Template>
  <TotalTime>49585</TotalTime>
  <Words>3482</Words>
  <Application>Microsoft Office PowerPoint</Application>
  <PresentationFormat>Presentazione su schermo (16:9)</PresentationFormat>
  <Paragraphs>548</Paragraphs>
  <Slides>52</Slides>
  <Notes>31</Notes>
  <HiddenSlides>0</HiddenSlides>
  <MMClips>0</MMClips>
  <ScaleCrop>false</ScaleCrop>
  <HeadingPairs>
    <vt:vector size="4" baseType="variant">
      <vt:variant>
        <vt:lpstr>Tema</vt:lpstr>
      </vt:variant>
      <vt:variant>
        <vt:i4>2</vt:i4>
      </vt:variant>
      <vt:variant>
        <vt:lpstr>Titoli diapositive</vt:lpstr>
      </vt:variant>
      <vt:variant>
        <vt:i4>52</vt:i4>
      </vt:variant>
    </vt:vector>
  </HeadingPairs>
  <TitlesOfParts>
    <vt:vector size="54" baseType="lpstr">
      <vt:lpstr>Title with content</vt:lpstr>
      <vt:lpstr>Custom Design</vt:lpstr>
      <vt:lpstr>Presentazione standard di PowerPoint</vt:lpstr>
      <vt:lpstr>Presentazione standard di PowerPoint</vt:lpstr>
      <vt:lpstr>Presentazione standard di PowerPoint</vt:lpstr>
      <vt:lpstr>Presentazione standard di PowerPoint</vt:lpstr>
      <vt:lpstr>Verso un sistema di valutazione  organico e integrato</vt:lpstr>
      <vt:lpstr>Il disegno generale di riferimento</vt:lpstr>
      <vt:lpstr>Presentazione standard di PowerPoint</vt:lpstr>
      <vt:lpstr>Le fasi e i tempi della Direttiva 11/2014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normativa </vt:lpstr>
      <vt:lpstr>La normativa </vt:lpstr>
      <vt:lpstr>La normativa </vt:lpstr>
      <vt:lpstr>La normativa </vt:lpstr>
      <vt:lpstr>La normativa </vt:lpstr>
      <vt:lpstr>Altri passaggi normativi presenti nel Portale del Sistema Nazionale di Valutazione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dc:title>
  <dc:creator>Lentini, Antonio</dc:creator>
  <cp:lastModifiedBy>Administrator</cp:lastModifiedBy>
  <cp:revision>1739</cp:revision>
  <cp:lastPrinted>2015-02-27T13:05:30Z</cp:lastPrinted>
  <dcterms:created xsi:type="dcterms:W3CDTF">2013-11-26T16:03:13Z</dcterms:created>
  <dcterms:modified xsi:type="dcterms:W3CDTF">2017-05-19T12:06:12Z</dcterms:modified>
</cp:coreProperties>
</file>